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1690"/>
  </p:normalViewPr>
  <p:slideViewPr>
    <p:cSldViewPr>
      <p:cViewPr varScale="1">
        <p:scale>
          <a:sx n="113" d="100"/>
          <a:sy n="113" d="100"/>
        </p:scale>
        <p:origin x="68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9FCE5C1-A29B-69BF-E6AD-7D9D975287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95454AA-DA2C-9BB4-F93C-5D023E4711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743D525-CA6C-A087-748A-C295A9E837B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8D16B319-FE28-BEFF-6C82-2C355413627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6644ABF2-5E74-A63C-A2AB-9310D74A28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22EFE23E-DE6C-D9AF-1EAA-23C58DECDB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296D7F-B6A7-424B-8D0E-D3DF864AEE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E525E4D-B16A-D5E0-C217-D9FFA136F4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62C2779-6310-D643-93A2-4F3031E23F8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BEE388A-C2DB-7C12-61B0-40B5264A64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54B1D4E-0E7A-892B-A01B-AD399CDE5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64009-E916-EEAC-5731-83E2129C1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909E6A1-78D3-98E1-2B65-3722F13E8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905BCCF-0602-9B4E-9B5F-D7B2E1D096B3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1AD426C-6362-ACC2-21AF-883C2544B5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4E729CE-140F-4C5C-BD18-808884B5A0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12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9ABFB2B-88BF-E5DD-DE17-A158BC30A7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A24CF35-7607-4941-BE3F-B4BA1F2C3DF6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07F0A18C-EF4C-253C-AEE2-1571F1164B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92BF062-7265-DEC5-72D3-AC579D888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CDF33771-3D33-D534-C5E7-4852EC0B21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81E9F57-4F4E-5F43-AA56-4D22B4392E19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A2480E9-1352-BD00-105D-6161A90E74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669242C1-E7E0-935F-8FE1-F69D32F734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08428E1-FFDD-6950-1CC7-208E0E0A40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BCA13ED-5F94-E94D-9080-78A3E0BA6A97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3942396-82FB-B4C7-BAC4-A8C4C54378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DDC4627-A752-F62E-1B79-688923CF7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B39129F-3BA5-6D1C-0750-D833680241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AFD1D59-3AFD-D743-BEBB-F82159769952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C1B3776-21A6-D425-833C-A59AF1EFB3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02D41A9-ADF0-BDA2-D58A-6D56DCD165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07F70AD-6178-82AA-07B5-C1CDAAE2E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365FCD2-ED08-034E-A339-2D0BDB97654D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0BF1C3C-1B4E-3EAE-69C1-3406883751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E780C0BD-5B42-C663-0DC0-3293438FCD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AAC6D33-51B8-9E0F-1798-F536C1E86B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204B282-B099-9149-92C9-14E29B10960A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DFD0A28-6BC4-20A7-5E6F-2E7E1FF747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FDA71C0-3EE6-B5DC-F197-F75367D70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AFA995A4-B664-594C-FA93-025E028EE6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48AB039-09D6-7246-8F58-1C3B61048DCE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D5A1591-70EE-33FF-38F6-2B4ABD72BC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06B642D5-1A70-46D9-53EC-91FD8D5AF5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C6D382E6-2633-6516-799B-BD02A7A4F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98F2DFE-6F80-0346-81A7-6EE633DB5605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6836C26-AAC6-2425-C73C-4A4DB6EDE9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F361711-76D3-A41E-F330-13FB3D6A6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EF80710-B3D9-E76D-62E8-6752AFC1DA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FDD99A6-71D4-EC44-8282-364AF0F46FDD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9147AF2-C507-5E19-A674-161E6BA6EF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115BC9F-C8DF-0B74-8611-CA8A07259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80520C2-5A2D-6D0A-298F-25ED78522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905BCCF-0602-9B4E-9B5F-D7B2E1D096B3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EC021D5-6FA9-E6F1-078E-3B0CB0B330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552B6609-25BE-6DC4-2B9E-7DEF3598BD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B77A2-9F9F-84E7-C86E-590824E6F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FA9640B3-CA62-ED1C-0A74-FC6D8A4F13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905BCCF-0602-9B4E-9B5F-D7B2E1D096B3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AAD6143-951B-4E30-8F33-F5D32D96FF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AC5EA96-0C9C-ACEC-FD53-D9B4E0AD9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29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5713" y="1371600"/>
            <a:ext cx="6629400" cy="20574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96216662-1A51-7F1A-C606-B79C468405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78AF77-ACF1-186E-C9CF-5E7ADA87A1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951A8A-D51D-A610-A536-5CD01ADE91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2A85F-994F-0740-BFE2-9FEE4EEB9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11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406452-3E0A-CCFA-7272-801CED474E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7EECC8-D52B-1035-5118-B84D8F2123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4FA549-64F3-5256-50D1-F1C2CB4D75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CB7664-86C6-8848-8FA2-95F2308A81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30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B340B1-03FA-7633-2663-E6CCF24129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011B29-6CB1-7B21-52ED-B36E9A709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56A972-D65B-E96E-99A9-44E5285591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ACA04-25C8-E543-B781-4382C8440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80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EA76A1-C701-CC72-2CEC-D11246491D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A9BCDC-5039-F435-D983-4B37FA253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5CF29D-895B-3B70-EFBA-1D91CCA34C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CE0EB-A916-9741-880E-EFEE176E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850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224304-D0CA-23F6-B16A-CF72C57D57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082EE0-F15B-97CE-2383-ED55E2B9B4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D5A0F7-9EB0-FC79-3F8B-C42132D70D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0BA3DD-7D13-B645-A73A-F6A49CF9CA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0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B2D09B-55AA-6695-0130-C2057A5D6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732CFC-2D7D-3421-08E9-5F5F9FCB67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CF183C-AF64-7E5B-1301-C763AF92D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5584A-957B-BD4E-A09F-E1AA7536E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96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7B9F82-08D5-2719-7DF3-4CC77E7667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CD3EF1-E322-FBC5-0B22-593736966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F021BD2-00F9-2127-13FE-5401C259F7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6FBD0-5F0C-094C-81CD-A0A654E431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46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1D65AF-4ECC-F729-493D-94DA44B8B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28D8D4-18A7-D91A-1C50-744EF107C2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9D4CA1-B17A-4723-6C26-1A736EB65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FEFD4-A959-744C-8225-E8A4AB9F0F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04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CF306D4-8A10-5CC1-7422-E0D83DB68A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63EC98-1F07-1B72-3955-D8E33F4F20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36E5FE-C9A1-1183-CAF7-F9E22132C3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44E845-18F7-D547-BBC6-986E8F29C3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42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B88EA4-2678-A37F-94FC-ECD7C05920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B90C3-99A9-A1B2-036D-397E30C917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E772D5-9240-2AEC-18CE-27AC66446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5B749-5E3E-134B-86A4-7284998862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45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5D55EE-6AC4-AE3C-2F95-EF0793026B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DE72CA-72DC-B091-B131-6C28208461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FC6695-7626-39B6-D70B-F53534D82E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352C46-FB74-3E41-8F44-513156103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354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3578637-2AEC-55E0-50E1-8E21A59CF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12700" dist="12699" dir="10200039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1FBADE2-FDB5-7727-AEB7-C142B9DEC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12700" dist="12699" dir="10200039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30D56E1-5EAA-F163-1A2D-40EDD6403C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2700" dist="12699" dir="10200039" algn="ctr" rotWithShape="0">
                    <a:srgbClr val="FFFFFF">
                      <a:alpha val="75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7F8C953C-6EF5-821D-B122-CC1534F136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2700" dist="12699" dir="10200039" algn="ctr" rotWithShape="0">
                    <a:srgbClr val="FFFFFF">
                      <a:alpha val="75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0B6D10D2-5358-A95D-9A7E-AB3A49EDD9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2700" dist="12699" dir="10200039" algn="ctr" rotWithShape="0">
                    <a:srgbClr val="FFFFFF">
                      <a:alpha val="75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rebuchet MS" panose="020B0703020202090204" pitchFamily="34" charset="0"/>
                <a:ea typeface="ヒラギノ角ゴ Pro W3" pitchFamily="84" charset="-128"/>
              </a:defRPr>
            </a:lvl1pPr>
          </a:lstStyle>
          <a:p>
            <a:fld id="{7D04E75D-F97B-7C49-B8FA-B0EBB31093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anose="020B0603020202020204" pitchFamily="34" charset="0"/>
          <a:ea typeface="ヒラギノ角ゴ Pro W3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AFE0A2-812B-5321-91E9-D8CE723AC6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ABCs of In-House Emergencies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D5C5F34-68C2-98D0-CFC2-8FC00E13E6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How to respond to RRTs/Codes/Nursing Calls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Dr. 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3AB8E-9BAC-E060-EA68-D8151FF60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D5EB19E-1142-59F0-0099-0FE06C6884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8170" y="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Hypotension / shock algorithm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32B08BF-7EE2-EB08-2C61-1F934C67C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7690" y="1143000"/>
            <a:ext cx="857631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Decreased SVR, dilated blood vessels -&gt; hypotension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Septic, anaphylactic, neurogenic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Obstructive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Blood “obstructed”, decreased preload -&gt; hypotension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PE, tension pneumothorax, tamponade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Cardiogenic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Decreased cardiac output -&gt; hypotension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Tachyarrhythmia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Bradycardia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Decreased cardiac output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Hypovolemic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Decreased preload -&gt; hypotension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Hemorrhage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Dehydration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16303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24A5E2-D0D6-AC96-7BDD-E3B661131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Hypertension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167E0E7-5250-6C67-5C55-A2FFD3578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Acute?  Chronic?  Baseline?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 both arms (correct cuff? manual cuff?)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Papilledema?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Treat pain &amp; anxiety &amp; </a:t>
            </a:r>
            <a:r>
              <a:rPr lang="en-US" alt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EtOH</a:t>
            </a: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withdrawal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Asymptomatic and &lt;220/120?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STOP IVF!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Titrate up home medications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</a:t>
            </a:r>
            <a:r>
              <a:rPr lang="en-US" alt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labetolol</a:t>
            </a: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(oral)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Symptomatic (encephalopathy, stroke, MI, dissection, </a:t>
            </a:r>
            <a:r>
              <a:rPr lang="en-US" alt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pulm</a:t>
            </a: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edema, renal failure)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Goal:  decrease MAP by 25% or BP to 160/110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Labetolol</a:t>
            </a: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alt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Nifedipine</a:t>
            </a: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alt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Esmolol</a:t>
            </a: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NG, Nitroprusside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385C5C9-6B2B-A9F3-D67C-0DD752A665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Tachycardia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C2F52CD-9001-75D4-2D8E-7D37FA16C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 &gt;120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BP?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Monitor? (</a:t>
            </a:r>
            <a:r>
              <a:rPr lang="en-US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Afib</a:t>
            </a: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SVT, VT, NSVT, MAT)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EKG? – Wide (</a:t>
            </a:r>
            <a:r>
              <a:rPr lang="en-US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Vtach</a:t>
            </a: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?) vs narrow complex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Unstable?  Synch cardiovert (120-200 joules)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Stable?  ACLS algorithm (beta blocker, </a:t>
            </a:r>
            <a:r>
              <a:rPr lang="en-US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amio</a:t>
            </a: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adenosine, vagal maneuvers)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Supplemental O2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A2D69C4-5A47-144F-4C8E-EDA7023D72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Bradycardia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6248182-BCBC-9CE2-A305-8BCDCB40B5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 &lt;60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Monitor?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EKG? (heart block?)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Electrolytes (hyperkalemia?)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On anti-HTN?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Unstable?  PACE (get pads on, get fellow for </a:t>
            </a:r>
            <a:r>
              <a:rPr lang="en-US" alt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transvenous</a:t>
            </a: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Stable?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atropine, dig toxicity (</a:t>
            </a:r>
            <a:r>
              <a:rPr lang="en-US" alt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digibind</a:t>
            </a: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glucagon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9B41C1A-445E-5057-B1D6-2C574FDD0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GO SEE THE PATIENT!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7FC8122-BAFB-4D10-25D0-80A997DFB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When you walk in…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VITAL SIGNS 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VITAL SIGNS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VITAL SIGNS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Ask the </a:t>
            </a:r>
            <a:r>
              <a:rPr lang="en-US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pt</a:t>
            </a: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how they are doing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42BED79-BBB9-AC9C-FBB6-0E92A123E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VITAL SIGNS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9BF1B49-8348-E862-172B-716B46297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Did I mention vital signs?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Temperature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O2 Sat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Then ask the </a:t>
            </a:r>
            <a:r>
              <a:rPr lang="en-US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pt</a:t>
            </a: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how they are doing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A0E4A40-C6F3-647B-B8DC-F6DDBD299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MENTAL STATUS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EE3AD6A-D0EF-C509-17E1-8274413CF1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first vital sign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GCS below 8 - consider intubation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GLUCOSE (dextrose)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SEIZURE (lorazepam)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DRUGS (opiate? - naloxone)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STROKE (neuro exam, CT scan)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LP?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Hypercarbia (VBG)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ammonia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9E05E3B-894B-AEBD-71E3-A3AFF73A4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HYPOXIA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33419AD-8EB5-C35E-4B33-E75F3ADE38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Dyspnea?</a:t>
            </a:r>
          </a:p>
          <a:p>
            <a:pPr lvl="1" eaLnBrk="1" hangingPunct="1"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Acute?</a:t>
            </a:r>
          </a:p>
          <a:p>
            <a:pPr lvl="2" eaLnBrk="1" hangingPunct="1">
              <a:defRPr/>
            </a:pPr>
            <a:r>
              <a:rPr lang="en-US" alt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PE, Pneumothorax, Pulmonary Edema, Anaphylaxis</a:t>
            </a:r>
          </a:p>
          <a:p>
            <a:pPr lvl="1" eaLnBrk="1" hangingPunct="1">
              <a:defRPr/>
            </a:pPr>
            <a:r>
              <a:rPr lang="en-US" alt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Chronic Underlying Disorder?</a:t>
            </a:r>
          </a:p>
          <a:p>
            <a:pPr lvl="2" eaLnBrk="1" hangingPunct="1">
              <a:defRPr/>
            </a:pPr>
            <a:r>
              <a:rPr lang="en-US" alt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COPD, CHF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ABG!!!!!!!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Auscultate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CXR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837BD7-0AF1-D987-05E4-0A0544ECFD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COPD&amp;Asthma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34044B8-B311-D396-ED39-0F97223A8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ABG 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Steroids &amp; Nebs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ABG in 30 minutes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PE ( up to 25% of COPD exacerbations are secondary to underlying PE)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Check Peak Flows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intubation if not improved in 30 minutes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6A79D7-190C-D2EB-B7FD-3B9274705C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CHF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F8BADF1-4CD0-8BE0-271B-9725DED42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EKG (is this exacerbation from an acute MI?)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Cardiac Enzymes (is this exacerbation from an acute MI?)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Temperature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Lasix (40mg IVP or double home dose, double every hour until adequate response, consider </a:t>
            </a:r>
            <a:r>
              <a:rPr lang="en-US" alt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metolazone</a:t>
            </a:r>
            <a:r>
              <a:rPr lang="en-US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81A977B-4882-1811-2B0C-780F524B8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Hypotension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EAD7C2-D49D-A66A-6D38-EE9B86919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821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SBP &lt;90 (</a:t>
            </a:r>
            <a:r>
              <a:rPr lang="en-US" alt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trendelenburg</a:t>
            </a: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 large bore IVs (14g preferable)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HR!!!  Temp!!! O2!!! (VITALS ARE VITAL)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Cool &amp; - JVP = Hypovolemia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Cool &amp; + JVP = Cardiogenic (MI, CHF, arrhythmia)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POCUS!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IVC &gt; 2 cm and </a:t>
            </a:r>
            <a:r>
              <a:rPr lang="en-US" alt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noncollapsable</a:t>
            </a: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no fluids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IVC &lt;2 cm and collapsable, consider fluids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Warm &amp; Fever = Sepsis:  </a:t>
            </a:r>
            <a:r>
              <a:rPr lang="en-US" alt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Abx</a:t>
            </a: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Fluids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Warm &amp; Rash &amp; Wheezing = </a:t>
            </a:r>
            <a:r>
              <a:rPr lang="en-US" alt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Anaphylaxisis</a:t>
            </a: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 Epi, Steroids, Anti-histamines, nebs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Also consider PTX, PE, Adrenal </a:t>
            </a:r>
            <a:r>
              <a:rPr lang="en-US" altLang="en-US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Insuff</a:t>
            </a:r>
            <a:r>
              <a:rPr lang="en-US" alt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Tamponade, Hypothyroid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970FB-AE8A-A4EC-3584-134A414A9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4D3DAA9-3FF9-76EA-237E-A61CA3120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8170" y="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Hypotension / shock algorithm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86AA865-C800-1222-7C75-3661CF4FCC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7690" y="11430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MAP = CO x SVR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B70EEA-0C6F-BDCE-AE1F-7AD9C78F580A}"/>
              </a:ext>
            </a:extLst>
          </p:cNvPr>
          <p:cNvSpPr txBox="1"/>
          <p:nvPr/>
        </p:nvSpPr>
        <p:spPr>
          <a:xfrm>
            <a:off x="3861496" y="2286000"/>
            <a:ext cx="457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HR  x  SV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348C0E-33B9-8EA9-4292-4055BEA55EED}"/>
              </a:ext>
            </a:extLst>
          </p:cNvPr>
          <p:cNvCxnSpPr/>
          <p:nvPr/>
        </p:nvCxnSpPr>
        <p:spPr bwMode="auto">
          <a:xfrm flipH="1">
            <a:off x="4267200" y="1676400"/>
            <a:ext cx="304800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CBDB75-CA87-65DA-409A-2B661C32EE13}"/>
              </a:ext>
            </a:extLst>
          </p:cNvPr>
          <p:cNvCxnSpPr/>
          <p:nvPr/>
        </p:nvCxnSpPr>
        <p:spPr bwMode="auto">
          <a:xfrm>
            <a:off x="4577862" y="1676400"/>
            <a:ext cx="375138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2F206B6-61F9-3CAD-2B83-7E64137992EF}"/>
              </a:ext>
            </a:extLst>
          </p:cNvPr>
          <p:cNvCxnSpPr/>
          <p:nvPr/>
        </p:nvCxnSpPr>
        <p:spPr bwMode="auto">
          <a:xfrm flipH="1">
            <a:off x="4794738" y="2784987"/>
            <a:ext cx="304800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1C4AC1-79C4-10B1-2D0E-C515858A4C92}"/>
              </a:ext>
            </a:extLst>
          </p:cNvPr>
          <p:cNvCxnSpPr/>
          <p:nvPr/>
        </p:nvCxnSpPr>
        <p:spPr bwMode="auto">
          <a:xfrm>
            <a:off x="5105400" y="2784987"/>
            <a:ext cx="375138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096979A-A51F-2B19-7B46-1A962AB61520}"/>
              </a:ext>
            </a:extLst>
          </p:cNvPr>
          <p:cNvSpPr txBox="1"/>
          <p:nvPr/>
        </p:nvSpPr>
        <p:spPr>
          <a:xfrm>
            <a:off x="4408257" y="3347168"/>
            <a:ext cx="457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EF</a:t>
            </a:r>
            <a:r>
              <a:rPr lang="en-US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x  Preload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E78D9B-65EF-9DA9-4B2B-653AEB675F99}"/>
              </a:ext>
            </a:extLst>
          </p:cNvPr>
          <p:cNvCxnSpPr/>
          <p:nvPr/>
        </p:nvCxnSpPr>
        <p:spPr bwMode="auto">
          <a:xfrm flipH="1">
            <a:off x="5638800" y="3891629"/>
            <a:ext cx="304800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690987-61B8-4E0A-4590-E1E745E0414C}"/>
              </a:ext>
            </a:extLst>
          </p:cNvPr>
          <p:cNvCxnSpPr/>
          <p:nvPr/>
        </p:nvCxnSpPr>
        <p:spPr bwMode="auto">
          <a:xfrm>
            <a:off x="5949462" y="3891629"/>
            <a:ext cx="375138" cy="457200"/>
          </a:xfrm>
          <a:prstGeom prst="line">
            <a:avLst/>
          </a:prstGeom>
          <a:solidFill>
            <a:schemeClr val="accent1"/>
          </a:solidFill>
          <a:ln w="698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0EEB836-7727-933B-2E12-0DE8DB5D5698}"/>
              </a:ext>
            </a:extLst>
          </p:cNvPr>
          <p:cNvSpPr txBox="1"/>
          <p:nvPr/>
        </p:nvSpPr>
        <p:spPr>
          <a:xfrm>
            <a:off x="3768090" y="4499693"/>
            <a:ext cx="498348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Diastolic filling</a:t>
            </a:r>
            <a:r>
              <a:rPr lang="en-US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x  Venous return</a:t>
            </a:r>
          </a:p>
        </p:txBody>
      </p:sp>
    </p:spTree>
    <p:extLst>
      <p:ext uri="{BB962C8B-B14F-4D97-AF65-F5344CB8AC3E}">
        <p14:creationId xmlns:p14="http://schemas.microsoft.com/office/powerpoint/2010/main" val="3711447184"/>
      </p:ext>
    </p:extLst>
  </p:cSld>
  <p:clrMapOvr>
    <a:masterClrMapping/>
  </p:clrMapOvr>
</p:sld>
</file>

<file path=ppt/theme/theme1.xml><?xml version="1.0" encoding="utf-8"?>
<a:theme xmlns:a="http://schemas.openxmlformats.org/drawingml/2006/main" name="Borealis">
  <a:themeElements>
    <a:clrScheme name="Borealis 1">
      <a:dk1>
        <a:srgbClr val="000000"/>
      </a:dk1>
      <a:lt1>
        <a:srgbClr val="D480A4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E6C0C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orealis">
      <a:majorFont>
        <a:latin typeface="Trebuchet MS"/>
        <a:ea typeface="ヒラギノ角ゴ Pro W3"/>
        <a:cs typeface=""/>
      </a:majorFont>
      <a:minorFont>
        <a:latin typeface="Trebuchet MS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orealis 1">
        <a:dk1>
          <a:srgbClr val="000000"/>
        </a:dk1>
        <a:lt1>
          <a:srgbClr val="D480A4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E6C0C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ealis 2">
        <a:dk1>
          <a:srgbClr val="000000"/>
        </a:dk1>
        <a:lt1>
          <a:srgbClr val="D480A4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E6C0CF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2004:Templates:Presentations:Designs:Borealis</Template>
  <TotalTime>172</TotalTime>
  <Words>573</Words>
  <Application>Microsoft Macintosh PowerPoint</Application>
  <PresentationFormat>On-screen Show (4:3)</PresentationFormat>
  <Paragraphs>125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</vt:lpstr>
      <vt:lpstr>Borealis</vt:lpstr>
      <vt:lpstr>ABCs of In-House Emergencies</vt:lpstr>
      <vt:lpstr>GO SEE THE PATIENT!</vt:lpstr>
      <vt:lpstr>VITAL SIGNS</vt:lpstr>
      <vt:lpstr>MENTAL STATUS</vt:lpstr>
      <vt:lpstr>HYPOXIA</vt:lpstr>
      <vt:lpstr>COPD&amp;Asthma</vt:lpstr>
      <vt:lpstr>CHF</vt:lpstr>
      <vt:lpstr>Hypotension</vt:lpstr>
      <vt:lpstr>Hypotension / shock algorithm</vt:lpstr>
      <vt:lpstr>Hypotension / shock algorithm</vt:lpstr>
      <vt:lpstr>Hypertension</vt:lpstr>
      <vt:lpstr>Tachycardia</vt:lpstr>
      <vt:lpstr>Bradycardia</vt:lpstr>
    </vt:vector>
  </TitlesOfParts>
  <Company>Karin Halvorson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ABCs of In-House Emergencies</dc:title>
  <dc:creator>Karin Halvorson</dc:creator>
  <cp:lastModifiedBy>Knox, Adam Michael - (adamknox)</cp:lastModifiedBy>
  <cp:revision>39</cp:revision>
  <dcterms:created xsi:type="dcterms:W3CDTF">2011-03-14T23:32:35Z</dcterms:created>
  <dcterms:modified xsi:type="dcterms:W3CDTF">2026-06-13T11:49:43Z</dcterms:modified>
</cp:coreProperties>
</file>