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</p:sldMasterIdLst>
  <p:notesMasterIdLst>
    <p:notesMasterId r:id="rId34"/>
  </p:notesMasterIdLst>
  <p:sldIdLst>
    <p:sldId id="269" r:id="rId2"/>
    <p:sldId id="305" r:id="rId3"/>
    <p:sldId id="273" r:id="rId4"/>
    <p:sldId id="275" r:id="rId5"/>
    <p:sldId id="274" r:id="rId6"/>
    <p:sldId id="279" r:id="rId7"/>
    <p:sldId id="278" r:id="rId8"/>
    <p:sldId id="258" r:id="rId9"/>
    <p:sldId id="280" r:id="rId10"/>
    <p:sldId id="281" r:id="rId11"/>
    <p:sldId id="306" r:id="rId12"/>
    <p:sldId id="307" r:id="rId13"/>
    <p:sldId id="294" r:id="rId14"/>
    <p:sldId id="297" r:id="rId15"/>
    <p:sldId id="282" r:id="rId16"/>
    <p:sldId id="283" r:id="rId17"/>
    <p:sldId id="295" r:id="rId18"/>
    <p:sldId id="284" r:id="rId19"/>
    <p:sldId id="285" r:id="rId20"/>
    <p:sldId id="298" r:id="rId21"/>
    <p:sldId id="299" r:id="rId22"/>
    <p:sldId id="301" r:id="rId23"/>
    <p:sldId id="287" r:id="rId24"/>
    <p:sldId id="302" r:id="rId25"/>
    <p:sldId id="289" r:id="rId26"/>
    <p:sldId id="300" r:id="rId27"/>
    <p:sldId id="303" r:id="rId28"/>
    <p:sldId id="291" r:id="rId29"/>
    <p:sldId id="304" r:id="rId30"/>
    <p:sldId id="293" r:id="rId31"/>
    <p:sldId id="308" r:id="rId32"/>
    <p:sldId id="268" r:id="rId3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B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0"/>
    <p:restoredTop sz="94648"/>
  </p:normalViewPr>
  <p:slideViewPr>
    <p:cSldViewPr>
      <p:cViewPr varScale="1">
        <p:scale>
          <a:sx n="66" d="100"/>
          <a:sy n="66" d="100"/>
        </p:scale>
        <p:origin x="216" y="576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20:39:09.93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1090 75,'-91'4,"9"4,21 4,6 5,7-1,12 1,5-5,11 0,6 10,-3-1,12 6,-4 0,9-4,0 5,0-1,0 4,-5 4,-5-1,-1-5,-3-9,-7-2,-4-11,-6 3,2-10,3 0,0 0,2 0,-5 0,0 0,0 0,3 0,-3 11,9-4,-6 11,0-5,8 0,-8 9,14-3,2 6,1 8,3-11,-4 5,-20-16,16 8,-12 1,21 7,-3-1,5 3,-5-9,8 13,3-5,5-4,9 17,1-16,0 12,-5-11,-4-4,1 7,0-7,-3 7,6 0,-10-6,10 6,-7 0,0-3,-1 5,3-2,-6-2,7 6,-9-2,1-2,-1-3,0 2,0-2,8 3,-5-2,5 3,-7-9,-1 15,3-10,2 9,1-9,-1 1,4 1,-6-6,5 10,-3-7,0 3,1 0,-1-5,0 1,1 1,-1 0,3 0,-3 1,1-1,-2 4,-4-4,9 3,-4-2,10 1,-5-2,3-3,8 4,-6-6,5 3,-10-1,4-2,0 4,0-3,5 1,-2-2,2 2,4 3,-5-3,5-3,2-1,-1-1,0-1,-3 1,-3-4,10 2,-6-7,3 6,0-7,-5 7,10-2,-3 3,-1-6,-2 2,0-1,-1 3,1-2,0 1,9 3,-5 1,7 4,-4 1,-5-3,1-4,-1 1,-5-2,0-1,9 8,-9-10,4 7,0-5,-11 0,22 11,-20-9,9 5,0-2,-8-2,12 3,-8-3,1 2,-1 4,-3 2,0-3,2 7,-2-16,4 11,13-5,-6 1,14 4,-6-3,2 0,2-6,-4-2,-6-7,-1-4,2 0,6 0,3 0,1 0,-1 0,1 0,-1 0,8 0,18 0,23-6,8-8,-6-6,-21-2,-18 4,-9 4,-11 2,-6 2,-6 2,0-9,4 0,-2-12,4-5,-2-7,7-8,6-16,5-4,2-9,-1-1,1-1,0 0,-6 6,-6 1,-12 13,-6 7,-5 11,-5 7,3-1,0-1,4-10,5-2,4-1,3-4,0 6,-2 5,-6 5,-2 8,-1-1,1-2,4-3,3-2,-3 0,-1-2,-1 6,-5-2,6 3,-3-4,2-5,-1-1,-4 3,4 4,-3 0,-2 5,-4-1,-6 6,5 1,1-6,-1-10,0-7,-5-6,0 0,0 10,0 7,0 11,0 3,0-10,0 4,-8-8,-7 3,-6 2,-8-4,2 0,-5-6,-1-4,1 3,1 7,3 9,0 9,1 4,-4 4,-8 5,-5 0,-4 4,-5 1,5 0,-1 0,-3 0,-2-5,-7-1,2-5,4-2,3 2,-1-3,-1 3,2-1,6-1,9-1,2-5,3-1,1-6,-6-1,-6 0,-6 2,1 4,1 0,5 4,0 2,0-1,-5 0,-8-5,-12 4,-14 1,-7 4,1 4,9-3,19 6,23 0,24 1,94 9,1 7,-8-3,3 0,-26 0,-3 0,1 0,0-1,0-2,0 0,2-1,2 1,5 1,1-1,-9-2,-1-2,36 3,-21-5,-11 0,-8 0,-5 0,1 0,-1 0,-4 0,-1 0,-5 0,-4 0,-2 0,-94-19,18 13,-17-4,-3 0,-16 10,35 0,-3 0,-13 0,-4 0,-12 0,-4 0,17 0,-2 0,0 0,0 0,-1 0,1 0,2 0,1 0,0 0,-31 0,3 0,6 2,4 2,7-1,4 1,10-1,3 0,-34 3,27-4,25 2,15 6,6 8,4 8,3 5,5 2,6 2,5 6,1 11,1 13,0 8,9 1,11-6,16-12,12-12,6-11,11-6,16 0,-29-9,4 0,12 4,3 1,9 2,3 1,9 1,4-2,-26-10,2-1,1-3,4 0,0-3,2-1,1-2,1-1,-1-2,-4-1,0-1,-3-1,21 1,-5 0,-17 0,-5 0,28 0,-31 0,-18 0,-11 0,0 0,2 0,13 0,10 0,7 0,-1 0,-9 0,-4 0,1 0,1 0,-1 5,-10 2,-17 6,-12 3,-10 21,-5-5,-3 20,-8-11,-6 1,-10 0,-5-2,-8-3,-10-7,-12-11,-14-8,-10-8,-11-3,46 0,-1 0,-6 0,-2 0,-4 0,0 0,-2-2,-1-1,-1-4,1-3,2-1,0-2,0-2,1-1,0-1,1 0,1 1,1 0,-1-2,1 0,2 0,2 0,2 3,2-1,3 2,1 0,-43-9,-6 4,48 11,0 0,0 2,0 1,-43-2,15 3,6 4,10 0,3 0,5 0,5 0,4 0,-5 0,-13 0,-13 0,-7 2,6 8,23 5,22 5,17 5,13 3,0 9,2 4,2-2,7-2,10-6,11-4,9-4,8-2,1 0,1-5,-2-2,0-3,8 5,13 12,13 8,-35-12,3 3,8 2,2 2,3 2,1 1,2 0,0-1,-5-2,-1-2,-3-2,0-3,-1-2,1-2,2 0,2-1,4 0,1-1,-2-1,0-1,-4-2,-3-2,38 8,-24-7,-17-2,0 8,8 9,6 9,-1 3,-10-7,-13-7,-16-6,-12 0,-9 7,-6 2,-3-3,-36-8,8-14,-30 1,14 1,-1 0,0 3,-5-3,4-1,0 0,1-1,1 2,-8 10,-7 7,-4 1,5 3,13-12,9-5,12-6,4-4,-7 9,9-6,-6 13,-1-6,67-24,21-7,-14 4,24-13,1-2,-19 9,-12-2,-4 3,7-4,8-5,-2 1,-2 0,-6 5,1 1,-1 4,1-1,-3-2,-3-2,0-4,1-5,2 2,7-3,3 3,4-1,6 0,-2 5,2 0,-3 5,-7 2,-6 2,-8 4,-4 5,0 5,-1-1,0-1,-2-2,-2-10,-5 4,-4-14,-2-1,-5-9,-2-11,-4-17,1-22,0 31,0-4,3-11,2-3,2-9,1-1,0-4,0 2,1 7,-1 4,-2 11,-2 3,2-32,-6 31,-5 19,0 14,0 10,0-5,0-5,-4 8,-22-2,8 16,-17 3,10 2,5 4,-16 0,14 0,-8 10,4 29,-2 5,-10 18,-8-14,-3-4,0-10,2-13,6-11,-6-10,22 0,1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20:40:03.162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1054 230,'-66'24,"0"-1,7-3,7 0,-2 14,13-8,5-1,7-3,-6 1,5-1,1-5,-2 2,8-6,2 4,4 1,-2 2,2 2,0-2,5 2,0 1,-2 0,-3 5,-4-5,-4-2,2-5,2-9,-16-3,13-3,-12-1,13 24,5-8,2 23,2-17,2 0,-4 0,-3-7,-6-1,12 9,0 3,13 2,0 0,0 0,0-7,0 11,0-4,4 6,2 3,4-1,-1-5,-3-5,3-2,-3 2,5 0,1 2,-2 0,4 3,2 10,2 10,-1 10,-1 1,0-2,2-6,3-6,-4-1,-2-5,0-1,0 1,5 0,-3-5,0-2,-3-4,1 0,0 0,-1 0,1-4,-6-3,2-2,3 11,-1-6,2 13,-1-13,-3 1,1-1,-2-1,1 0,4-4,-3-1,12 14,-7-7,9 12,-8-8,-1-5,-3-1,0-5,5 4,-4-7,8 6,-3-12,8 8,3 0,2 3,-2-2,0-6,-2-3,1-1,4 2,-2-2,3 4,2 1,2 2,8 3,6 0,7 5,7 1,-6 0,-6-6,-8-6,-6-4,-4 0,-2 3,1 1,2 5,4-2,-1-3,-4-5,-3-3,-3 1,-5 1,3 2,-1 0,2-1,0-3,2 2,5 1,-3 1,1-1,1 0,5-3,7-1,6-2,1-4,-1 0,1 0,-6 0,3 0,-3-10,-1-6,-9-3,-10 0,-4 5,2 4,6 2,0 0,2 1,1 1,1 1,5 4,-5-3,-1-6,0-6,-3-5,1 1,-3 0,-5 1,0-1,-4 0,-1-2,0-3,0-1,-4-4,-1-1,1 3,-3 1,6 7,-3 2,-1-12,-1 10,-3-17,-1 6,2-1,0-3,2-1,0-2,2-3,2-1,0 1,-4-1,0 2,-5 4,2 4,-3 7,-3 3,8-10,-6 5,10-9,-7 6,2-3,-3 0,1 1,4 1,1 1,0-7,0-3,0-7,1-2,0 1,-3 2,-5 5,-3 5,2-5,0-2,4-1,-1-8,-1 9,-2 0,-3-1,-2-1,-2-9,-1-6,0-4,0 3,0 1,0 8,0 10,0 6,0 8,0 3,0 0,0-5,0-3,0-2,0 0,0 0,-6-2,-11-5,-11 5,-13 3,-6 10,-4 7,-3 4,2 7,4 0,0-1,0 1,-1 1,-2 0,6 1,3-2,2 1,10 0,3 5,-6 0,7-5,-7-1,4-4,-2-1,-1 1,1-6,5-5,5-5,-5-1,0 5,-4 1,0 4,0-3,-3-7,8-1,2-6,10 2,2 3,-4-2,-2 6,-2 0,-4 3,-4 2,-2 2,-6 7,-1 5,2 3,-2 3,1 0,-2 0,0 0,2 0,3 0,5 0,-3 0,-1 0,-3 5,-9 7,-5 6,-6 11,-9 3,-5 2,-2 4,4-5,8-3,7-6,7-6,2 2,5 2,2 3,-1-1,-1-2,-9 0,-7 4,-13 1,-7 5,-2 1,7-5,8-2,6 1,6 4,6 2,12 2,10 1,10 8,8 10,13 1,19 0,18-13,25-17,25-8,-35-12,6-1,14 4,7 0,-18 0,3 1,2-1,6 2,2 0,1 0,4 1,0 0,0-1,0 0,1 0,-2 0,-6 0,-1-1,-3 1,-5-2,-1 0,-3 0,26 3,-4 0,-9-3,-1-1,-1-3,0 0,0-1,-1 0,1-3,-1 0,-3 0,-2 0,-8 0,-4 0,-9 0,-5 0,25 0,-26 4,-22 4,-12 7,-76 28,-12-9,0-4,-8 0,-2-9,-2-2,22-6,-3 1,1-2,-4 0,0-2,0-2,-30 2,3-3,7-1,5-4,12-4,4-7,8-6,5-7,6-6,5-6,5-7,4-3,1-1,1-2,5 4,1 0,-24-37,2 1,10 5,6 1,2 6,6 18,-1 8,1 13,1 8,1 6,-2 33,10 0,4 31,9-1,3 16,0 18,0-32,0 3,1 8,-2 3,-2 12,-4 3,-7 14,-5 4,3-23,-3 3,-1 0,-3 6,0 1,-2-2,2-5,0-1,0-3,-6 20,0-9,7-24,0-9,-9 7,5-33,5-17,-10-10,-10-16,-16-23,17 8,-3-4,-8-8,-3-2,-10-3,-4 0,-4-1,-2-1,2 2,0-1,4 1,3-1,10 4,5-1,9 4,7 1,-11-35,25 14,13 13,7 13,2 16,25 7,16 10,32 2,11 6,12 12,-42-2,1 3,7 5,1 4,4 4,0 2,0 2,-1 1,-3 1,-2 1,-7-3,-2-2,-5-2,0-2,36 21,-4-10,-1-7,-1-10,-2-6,-3-4,-1 1,2 4,6 8,6 5,0 0,-6-5,-2-5,-5-6,4-5,0 1,2-5,11 5,0 4,-3 3,-7 9,-19 3,-9 3,-6 4,-5 1,0 4,-12-4,-5-7,-21-10,-73-12,4-16,5-1,-2-1,-32-8,44 10,-2 2,-1 3,-2 3,-1 0,0 0,3 0,2 0,-37 0,19 0,14 0,8 0,5 0,1 0,-6 0,-7 0,1 0,5 0,28 0,12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20:40:17.80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1 219,'69'8,"1"1,-8 3,-5 2,19 19,-20 0,-9-11,-11-7,-6 0,-5 6,-8 4,-1 1,0-1,-4-4,7 0,-3 3,-2-1,-1-1,-87-41,17-12,-5 1,-1-4,-6-15,11 6,14 5,10 5,2 2,14 9,6 4,-3-8,10 3,-11-3,41 112,-6-44,2 20,3-1,6-21,-4-4,-4-3,2 0,4 0,-2-10,1-5,-4-5,0-5,7-3,-5-3,5-2,-6 11,-1 4,-2 6,-10 8,6-12,-8 10,12-8,-13 4,1 4,2-7,0 3,17-12,4-2,-4-4,-2 6,-8 7,-2 1,5 1,-4-2,-5 8,5-8,3 2,12-1,-1-8,-2 13,-7-7,-5-3,12 12,-4-10,8 6,-8-8,-3-4,12 0,-6 4,12 1,-5 0,2 0,5 1,0 1,0 3,5-5,1 0,0-4,-6-5,-10 1,-3-1,-3 2,1 4,2 0,2 3,6 2,4 0,0-1,-5-2,-4-5,-5-4,-4-1,5 4,-1-5,1 5,-3-3,5 9,-11-2,10 8,-4-11,-2 1,11-4,-6-2,9-3,0-1,-4 0,-6 0,-4 0,2-3,0-6,1-1,6-16,-10 8,11-7,-7 10,-3 2,1-1,-3 3,0-4,2 1,-3 3,7-10,-6 8,3-8,-9 0,1-4,-3-2,-1 2,3 6,6-5,-1 8,3-3,1 8,0 6,2-4,1 4,3-9,-10 7,10-3,0 1,-7 3,11-8,-12 8,2-2,1-10,-7 2,-1-12,-6 9,3-1,-2-17,3 11,-3-14,-1 13,1 3,-2-1,6-4,-4 2,2-8,-3 6,-2 3,2-3,-1 2,-1-4,2-3,-1 3,1-5,1 0,0 2,0-2,2 1,1 0,2-2,-2 6,-1 1,1 3,-2-2,6-1,-3 6,-1 3,-4-9,-5 13,-2-15,-35 16,10 5,-29 4,9 7,-5 0,-7 0,-1 0,5 0,2 0,8 0,2 0,2 0,-2 0,-2 0,-2 0,4 0,2 0,0 0,-2 0,-4 0,-1 2,-7 3,-10 1,-13-1,-11-2,-12-3,42 1,0 1,-4 1,-1 0,-2 0,0 0,2 0,1-1,6 0,1-1,-42-1,16 0,8 0,6 0,7 0,-3 0,-8 0,-13 0,-3 0,-2 0,5 0,11 0,9 0,17 0,11 0,5 0,-8 0,2 0,-12 0,9 0,-2 0,2 0,-6 0,-7 0,-6 0,-1 0,-2 0,9 0,10 0,7 0,13 0,-13 0,7 6,-5-1,-1 12,12-1,-14 7,7-3,0 0,7-3,5 9,4-3,-2 7,0-9,2 5,-4-4,10 6,-5 6,12-1,7 13,10-5,10 1,2-5,-2-2,-2 1,-2-3,0-1,-1-4,-4-4,-1 0,-2 0,-1-1,-4 3,-4 0,6 3,-8-7,4 2,-64-25,24-7,-39-10,43 7,9 15,32 44,-5-21,20 23,-18-34,-4-6,7 18,-3-8,6 11,-6-12,2 1,3-4,6-3,-2-2,4-3,-17 23,3-13,4 10,-2-15,12-3,-1 10,-8-8,6 7,-4 7,-5-6,8 9,-9-7,-2 1,3 3,-5 0,4-7,-4 5,4-5,-6 14,0-11,-3 7,16-14,6-4,10-6,-4-1,-4 5,11 7,5 5,3-3,-1-6,-6-2,-4-5,-4 2,-2 3,-5 0,3 5,-1 2,-1-3,3-3,1-2,0-2,4-1,1-1,3-5,3 0,-1 0,1 0,-1 0,7 0,6 0,7 0,0 0,-1 0,-6 0,-5 0,-1 0,5 0,9 0,14 0,10 0,-3 0,-6 0,-13 0,-13 0,-6 0,-11 0,-9-2,2-8,-5-4,3-2,3 1,-7 3,3 1,2-3,-3-1,6-3,-1-5,4-3,4-10,1-8,3-2,2-1,-1 10,-4 2,-9 4,-7 4,-5-1,-2 1,1 0,0 2,1 1,-1 3,-4-8,-5 7,-5-9,3 3,2 0,0-6,-2 4,-3-3,-1 2,0-5,0 5,0-3,0-7,0-10,-6-12,-11-10,-13 0,-15 7,-11 9,-7 21,-6 17,-4 11,-3 8,5 0,1 0,10 0,9 0,4 0,-1 0,0 0,-5 0,-1 0,5 0,-3-5,-3 0,-12-1,-17-4,34 6,-1 0,-6-1,-2-2,-2 1,0-1,-1 1,1 0,3-3,2 0,2 0,3-1,-42-14,15-4,12 5,14 6,6 4,9 8,6-1,2 3,3 3,2 0,-8-3,18-25,-3-8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20:40:19.08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1,'79'0,"-13"0,-40 0,-5 0,9 0,13 0,42 0,-34 2,3 1,10 5,0 2,-3 1,-1 3,-8 0,-3 2,31 12,-20-7,-13 0,-5 0,-1-1,-8-1,-6-4,-9-3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20:40:22.68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10 0,'69'6,"-1"-1,1 0,4 4,2 2,-1 2,0 1,0 2,0 2,-3 1,0 1,-1-1,27 6,-6-2,-21-4,-6 0,-10-2,-4 0,27 12,-24 2,0 6,-11 0,-5 5,-11-1,-6 1,-9-1,-5 1,-2 0,-4 0,0-1,0 1,-1-1,-15 0,-20-8,-25-6,-30-7,33-13,-4-2,-13 1,-4-2,-12-2,-3-1,-6-1,1 0,2 0,4 0,9-2,4-2,15-4,4-4,-29-25,29-17,19-14,13 1,6 6,3 17,1 20,41 101,6-34,8 6,10 15,7 11,4-3,7-3,4-3,3 1,-12-13,3 1,0-1,1-1,-1-3,0-1,0-2,-1-3,13 7,0-4,-2-3,-7-7,-1-4,-2-2,12 2,-5-5,-16-9,-5-5,21 0,-20-9,-7-5,0 0,4 4,8 2,11 6,8-1,-4 1,-9-2,-17 1,-16 3,-12 6,0 0,-9-68,-3-30,3 13,0-7,-3-19,-1-13,0 1,-2 7,0 0,0 0,0-1,0 0,0 1,0 6,0 1,0 4,0-19,0 9,0 25,0 8,0-3,-5 48,-46 87,-4-5,7-14,-4-3,5-16,-1-7,-5-5,-1-4,-3-3,-1-4,0-2,1-4,-43-4,23-10,31-12,23-9,15 8,8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20:40:26.09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657 160,'0'84,"0"1,0 6,0-2,0-24,0-4,1-4,6-6,37 15,2-51,7-9,5-3,3-3,14 1,4-1,0 0,0 0,-6 0,-1 0,2 0,-2 0,-20 0,-4 0,20 0,-19-4,-12-15,-5-23,-4-25,-5-14,5 1,1 8,0 10,-3 8,-10 0,-6-1,-5-5,-5 0,4 20,-1 82,-1 25,3 19,-2 11,-1 4,-2-40,0-4,0-6,0 0,0 45,-4 3,0-48,-3 1,-3 5,-2 0,-4-3,-2-2,-17 37,-1-20,-6-22,-8-12,-23-11,-20-2,34-8,-4 2,-12 4,-2 4,-4 7,-1 1,-3 1,2 0,5-3,4-3,8-6,3-6,11-5,3-9,-25-33,25-39,32 20,6-6,1-6,4-2,3 4,2 1,0 3,2 3,-1-39,2 10,12 13,19 15,18 13,16 14,3 1,3-10,-3-17,-33 17,-1-5,4-5,0-4,4-6,2-1,7 0,3 3,1 7,2 6,-2 10,2 7,-2 10,0 6,-6 5,0 3,41 6,0 12,-11 11,4 13,1-1,-12-12,-8-12,-14-12,-18-8,-9-7,-12-11,-9-11,-12-11,-25-6,-26-1,-29 4,39 28,-2 2,1 2,-1 4,-1 3,1 2,-49-1,0 7,48 0,-1 0,0 0,-1 0,-3-1,0 2,-3 0,0 3,0 0,-1 3,3 2,1 1,-1 1,1 2,4-1,-1 0,0 3,0 0,-3 0,0 1,-1 2,0 0,-3 1,1-1,5-3,2 0,-31 17,28-5,26 4,17-1,8 1,2 0,3 0,0 4,0 3,0 4,0-1,5 6,8 2,7-1,10 5,0 1,-1 7,4 6,-6-1,1 0,-3-5,-3-7,4-7,5-10,5-6,16 0,15 3,13 6,-33-16,0 0,-1 1,-1 2,0-1,1 0,2 1,2-3,1-3,3-4,5-4,1-4,-3-3,-2-3,37-3,-42 0,-26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20:40:32.950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1,'55'0,"1"0,-4 1,-3 3,21 7,-9 4,-7 2,-7-2,-5-4,-5-4,-6-2,-3-4,-6 3,8 6,-5 0,7 3,-9 1,1-4,1 6,1-1,6 3,-4-3,-5-6,7-5,-11-4,17 0,-15 0,8 0,0 0,-4 0,9 0,-9 0,3 0,-1 0,-1 0,0 0,5-4,-9-2,9 1,-6 0,2 2,-2-7,-4-6,5 1,-11-5,2-11,-12-9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20:40:36.102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6E8E-4582-E048-9D5F-B5AA4B8014DE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152A-EC10-0D42-BD0F-200D8464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B152A-EC10-0D42-BD0F-200D84646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61B1E77-13BE-7D4A-8730-1445E7507836}"/>
              </a:ext>
            </a:extLst>
          </p:cNvPr>
          <p:cNvSpPr/>
          <p:nvPr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39ABE26-0F6D-4A49-89F5-5A7D243BD93A}"/>
              </a:ext>
            </a:extLst>
          </p:cNvPr>
          <p:cNvSpPr/>
          <p:nvPr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B83CA-72A0-5B43-A0E5-5630BADF85AA}"/>
              </a:ext>
            </a:extLst>
          </p:cNvPr>
          <p:cNvGrpSpPr/>
          <p:nvPr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2693B781-C17F-D046-A1CC-47D60FE514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1CF6986-F671-0946-95B5-782E2DE8F3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64B46D8-1F50-A548-968A-E9E3228B30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B512040-F728-8240-883B-7D508A9A9D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8A1EE0CB-CF08-824E-A3CD-3B86EB85CB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59E075-1A87-0A41-B97E-78AD1AC038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CADBA37-9D17-D84A-8001-2F1DC761A7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D6BA6CE5-2399-D04A-B90E-6CCC2503C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EDF63CC5-A86E-8B4B-9AD4-452ACFADA1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380CB797-0A37-3F40-96D9-9C22D3E68E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FE0074A-D849-F249-ADFC-511D4F8F99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3E1BAF5-C9EE-BA4F-A0FF-16BF2C2B6B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AB527FD0-289F-2246-93D2-FEA036FF7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B899009B-F7CD-4347-B3C2-3415F002D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EC3E291D-D384-7F48-B65B-5B3C470610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447A14C-19D9-0747-809D-72ED87202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3BB4FAC4-317B-A74F-854F-75B2E7DC0B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E2F8866-F550-E24A-B04D-C831D8744F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CE33790-B0C1-754B-A5DD-64927BA6AC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2CC8E4B8-2405-4B4B-910F-8AB08E2BFC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5D57E79-8A03-CB49-8682-F1FD618AE5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9F4D27E-E76E-0E46-97C4-5AFADEC71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35" name="object 2">
            <a:extLst>
              <a:ext uri="{FF2B5EF4-FFF2-40B4-BE49-F238E27FC236}">
                <a16:creationId xmlns:a16="http://schemas.microsoft.com/office/drawing/2014/main" id="{B7C7D8D2-C446-5A4B-99DC-B14F0DCA96BA}"/>
              </a:ext>
            </a:extLst>
          </p:cNvPr>
          <p:cNvSpPr/>
          <p:nvPr userDrawn="1"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DAE03A09-B8F5-B14D-AA68-4D0B3893702D}"/>
              </a:ext>
            </a:extLst>
          </p:cNvPr>
          <p:cNvSpPr/>
          <p:nvPr userDrawn="1"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685FBF-2BCE-B549-BA09-F031EF8ACA99}"/>
              </a:ext>
            </a:extLst>
          </p:cNvPr>
          <p:cNvGrpSpPr/>
          <p:nvPr userDrawn="1"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38" name="object 10">
              <a:extLst>
                <a:ext uri="{FF2B5EF4-FFF2-40B4-BE49-F238E27FC236}">
                  <a16:creationId xmlns:a16="http://schemas.microsoft.com/office/drawing/2014/main" id="{77E5EFED-C334-5348-B195-101710A90CE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39" name="object 11">
              <a:extLst>
                <a:ext uri="{FF2B5EF4-FFF2-40B4-BE49-F238E27FC236}">
                  <a16:creationId xmlns:a16="http://schemas.microsoft.com/office/drawing/2014/main" id="{FAB9D9A9-7F38-3B4C-A7E6-008F0C8A34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40" name="object 12">
              <a:extLst>
                <a:ext uri="{FF2B5EF4-FFF2-40B4-BE49-F238E27FC236}">
                  <a16:creationId xmlns:a16="http://schemas.microsoft.com/office/drawing/2014/main" id="{22B42B0D-334F-2F40-B84F-1BD121964A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41" name="object 13">
              <a:extLst>
                <a:ext uri="{FF2B5EF4-FFF2-40B4-BE49-F238E27FC236}">
                  <a16:creationId xmlns:a16="http://schemas.microsoft.com/office/drawing/2014/main" id="{B4A746E3-8FC4-D548-A54A-DECF26A9B56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42" name="object 14">
              <a:extLst>
                <a:ext uri="{FF2B5EF4-FFF2-40B4-BE49-F238E27FC236}">
                  <a16:creationId xmlns:a16="http://schemas.microsoft.com/office/drawing/2014/main" id="{39544134-CBCF-7F49-8BB4-E034D284836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43" name="object 15">
              <a:extLst>
                <a:ext uri="{FF2B5EF4-FFF2-40B4-BE49-F238E27FC236}">
                  <a16:creationId xmlns:a16="http://schemas.microsoft.com/office/drawing/2014/main" id="{77E4E128-5E53-4E45-9186-7F2CB15E9C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44" name="object 16">
              <a:extLst>
                <a:ext uri="{FF2B5EF4-FFF2-40B4-BE49-F238E27FC236}">
                  <a16:creationId xmlns:a16="http://schemas.microsoft.com/office/drawing/2014/main" id="{EA314DE2-F2A2-9C49-A823-AB44F564CA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45" name="object 17">
              <a:extLst>
                <a:ext uri="{FF2B5EF4-FFF2-40B4-BE49-F238E27FC236}">
                  <a16:creationId xmlns:a16="http://schemas.microsoft.com/office/drawing/2014/main" id="{481C9080-D246-CC4D-AC19-4516830A987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46" name="object 18">
              <a:extLst>
                <a:ext uri="{FF2B5EF4-FFF2-40B4-BE49-F238E27FC236}">
                  <a16:creationId xmlns:a16="http://schemas.microsoft.com/office/drawing/2014/main" id="{B91AF3CB-3006-CF4D-9B35-B8E73724E6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47" name="object 19">
              <a:extLst>
                <a:ext uri="{FF2B5EF4-FFF2-40B4-BE49-F238E27FC236}">
                  <a16:creationId xmlns:a16="http://schemas.microsoft.com/office/drawing/2014/main" id="{6D9B3E06-0041-3749-8026-5D04ABB27C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48" name="object 20">
              <a:extLst>
                <a:ext uri="{FF2B5EF4-FFF2-40B4-BE49-F238E27FC236}">
                  <a16:creationId xmlns:a16="http://schemas.microsoft.com/office/drawing/2014/main" id="{FBB1329A-4AAA-B24E-A552-4416DD54816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49" name="object 21">
              <a:extLst>
                <a:ext uri="{FF2B5EF4-FFF2-40B4-BE49-F238E27FC236}">
                  <a16:creationId xmlns:a16="http://schemas.microsoft.com/office/drawing/2014/main" id="{03B8B288-0AD1-2946-A4FD-7C97BC89A2D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50" name="object 22">
              <a:extLst>
                <a:ext uri="{FF2B5EF4-FFF2-40B4-BE49-F238E27FC236}">
                  <a16:creationId xmlns:a16="http://schemas.microsoft.com/office/drawing/2014/main" id="{0175A97A-3772-4145-B23A-BB3AB2F4C7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51" name="object 23">
              <a:extLst>
                <a:ext uri="{FF2B5EF4-FFF2-40B4-BE49-F238E27FC236}">
                  <a16:creationId xmlns:a16="http://schemas.microsoft.com/office/drawing/2014/main" id="{F5D5E73B-4EB9-0F4E-8F34-1560737FF9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52" name="object 24">
              <a:extLst>
                <a:ext uri="{FF2B5EF4-FFF2-40B4-BE49-F238E27FC236}">
                  <a16:creationId xmlns:a16="http://schemas.microsoft.com/office/drawing/2014/main" id="{2D1C41DC-EECA-8B49-97A6-D829EF25806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53" name="object 25">
              <a:extLst>
                <a:ext uri="{FF2B5EF4-FFF2-40B4-BE49-F238E27FC236}">
                  <a16:creationId xmlns:a16="http://schemas.microsoft.com/office/drawing/2014/main" id="{1F96471A-62BC-8B4F-B45C-5EAAFE29819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54" name="object 26">
              <a:extLst>
                <a:ext uri="{FF2B5EF4-FFF2-40B4-BE49-F238E27FC236}">
                  <a16:creationId xmlns:a16="http://schemas.microsoft.com/office/drawing/2014/main" id="{56B466DF-F1E8-5C4D-BA97-A5515A44E4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55" name="object 27">
              <a:extLst>
                <a:ext uri="{FF2B5EF4-FFF2-40B4-BE49-F238E27FC236}">
                  <a16:creationId xmlns:a16="http://schemas.microsoft.com/office/drawing/2014/main" id="{633A8674-34DA-1749-A604-A3B2A352581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56" name="object 28">
              <a:extLst>
                <a:ext uri="{FF2B5EF4-FFF2-40B4-BE49-F238E27FC236}">
                  <a16:creationId xmlns:a16="http://schemas.microsoft.com/office/drawing/2014/main" id="{32A8830D-76A4-C447-B83F-496D1A6BF33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57" name="object 29">
              <a:extLst>
                <a:ext uri="{FF2B5EF4-FFF2-40B4-BE49-F238E27FC236}">
                  <a16:creationId xmlns:a16="http://schemas.microsoft.com/office/drawing/2014/main" id="{C469B417-342D-9348-AED3-498632843A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58" name="object 30">
              <a:extLst>
                <a:ext uri="{FF2B5EF4-FFF2-40B4-BE49-F238E27FC236}">
                  <a16:creationId xmlns:a16="http://schemas.microsoft.com/office/drawing/2014/main" id="{EA6C1853-D361-874D-AD9F-02AE3A4D2C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F48AFB5F-D473-9A4E-9EBD-3617A1390A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61B1E77-13BE-7D4A-8730-1445E7507836}"/>
              </a:ext>
            </a:extLst>
          </p:cNvPr>
          <p:cNvSpPr/>
          <p:nvPr userDrawn="1"/>
        </p:nvSpPr>
        <p:spPr>
          <a:xfrm>
            <a:off x="-4482" y="0"/>
            <a:ext cx="18288000" cy="80495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39ABE26-0F6D-4A49-89F5-5A7D243BD93A}"/>
              </a:ext>
            </a:extLst>
          </p:cNvPr>
          <p:cNvSpPr/>
          <p:nvPr userDrawn="1"/>
        </p:nvSpPr>
        <p:spPr>
          <a:xfrm>
            <a:off x="-454025" y="10287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B83CA-72A0-5B43-A0E5-5630BADF85AA}"/>
              </a:ext>
            </a:extLst>
          </p:cNvPr>
          <p:cNvGrpSpPr/>
          <p:nvPr userDrawn="1"/>
        </p:nvGrpSpPr>
        <p:grpSpPr>
          <a:xfrm rot="10800000">
            <a:off x="873404" y="8823172"/>
            <a:ext cx="3054617" cy="73818"/>
            <a:chOff x="9759603" y="5883440"/>
            <a:chExt cx="3054617" cy="73818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2693B781-C17F-D046-A1CC-47D60FE514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9603" y="5883440"/>
              <a:ext cx="74502" cy="73818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1CF6986-F671-0946-95B5-782E2DE8F3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8609" y="5883440"/>
              <a:ext cx="74502" cy="7381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64B46D8-1F50-A548-968A-E9E3228B30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615" y="5883440"/>
              <a:ext cx="74502" cy="7381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B512040-F728-8240-883B-7D508A9A9D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621" y="5883440"/>
              <a:ext cx="74502" cy="7381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8A1EE0CB-CF08-824E-A3CD-3B86EB85CB0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626" y="5883440"/>
              <a:ext cx="74502" cy="7381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59E075-1A87-0A41-B97E-78AD1AC038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4632" y="5883440"/>
              <a:ext cx="74502" cy="7381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FCADBA37-9D17-D84A-8001-2F1DC761A7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638" y="5883440"/>
              <a:ext cx="74502" cy="73818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D6BA6CE5-2399-D04A-B90E-6CCC2503C3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643" y="5883440"/>
              <a:ext cx="74502" cy="7381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EDF63CC5-A86E-8B4B-9AD4-452ACFADA1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649" y="5883440"/>
              <a:ext cx="74502" cy="7381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380CB797-0A37-3F40-96D9-9C22D3E68E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654" y="5883440"/>
              <a:ext cx="74502" cy="73818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FE0074A-D849-F249-ADFC-511D4F8F99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9660" y="5883440"/>
              <a:ext cx="74502" cy="73818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63E1BAF5-C9EE-BA4F-A0FF-16BF2C2B6B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8666" y="5883440"/>
              <a:ext cx="74502" cy="73818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AB527FD0-289F-2246-93D2-FEA036FF7C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7671" y="5883440"/>
              <a:ext cx="74502" cy="73818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B899009B-F7CD-4347-B3C2-3415F002D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6677" y="5883440"/>
              <a:ext cx="74502" cy="73818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EC3E291D-D384-7F48-B65B-5B3C470610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5683" y="5883440"/>
              <a:ext cx="74502" cy="73818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447A14C-19D9-0747-809D-72ED87202C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4688" y="5883440"/>
              <a:ext cx="74503" cy="73818"/>
            </a:xfrm>
            <a:prstGeom prst="rect">
              <a:avLst/>
            </a:prstGeom>
          </p:spPr>
        </p:pic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3BB4FAC4-317B-A74F-854F-75B2E7DC0B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3695" y="5883440"/>
              <a:ext cx="74503" cy="73818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E2F8866-F550-E24A-B04D-C831D8744F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2700" y="5883440"/>
              <a:ext cx="74503" cy="73818"/>
            </a:xfrm>
            <a:prstGeom prst="rect">
              <a:avLst/>
            </a:prstGeom>
          </p:spPr>
        </p:pic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9CE33790-B0C1-754B-A5DD-64927BA6AC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706" y="5883440"/>
              <a:ext cx="74503" cy="73818"/>
            </a:xfrm>
            <a:prstGeom prst="rect">
              <a:avLst/>
            </a:prstGeom>
          </p:spPr>
        </p:pic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2CC8E4B8-2405-4B4B-910F-8AB08E2BFC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0712" y="5883440"/>
              <a:ext cx="74503" cy="73818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C5D57E79-8A03-CB49-8682-F1FD618AE5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717" y="5883440"/>
              <a:ext cx="74503" cy="73818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9F4D27E-E76E-0E46-97C4-5AFADEC71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E696BB-D489-4E45-AD3E-2908427C4D7D}"/>
              </a:ext>
            </a:extLst>
          </p:cNvPr>
          <p:cNvSpPr/>
          <p:nvPr userDrawn="1"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6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A0CD-16AB-CE49-962D-9F19D1D2CAF5}"/>
              </a:ext>
            </a:extLst>
          </p:cNvPr>
          <p:cNvSpPr/>
          <p:nvPr userDrawn="1"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AB1345-992F-E545-B04B-5857CD94DC35}"/>
              </a:ext>
            </a:extLst>
          </p:cNvPr>
          <p:cNvSpPr/>
          <p:nvPr userDrawn="1"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87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F991A6-7FBD-004C-B9D3-09B858053AE4}"/>
              </a:ext>
            </a:extLst>
          </p:cNvPr>
          <p:cNvSpPr/>
          <p:nvPr userDrawn="1"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EF7E3-8CE1-A64E-893B-2B52B8EADD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37A84B-8011-F642-9A70-EB69675DA17D}"/>
              </a:ext>
            </a:extLst>
          </p:cNvPr>
          <p:cNvSpPr/>
          <p:nvPr userDrawn="1"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857CD44-1A68-9845-B9B7-5DD89207B779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 userDrawn="1"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A2514BFE-6C95-B448-B46A-B811D9404797}"/>
              </a:ext>
            </a:extLst>
          </p:cNvPr>
          <p:cNvSpPr/>
          <p:nvPr userDrawn="1"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0312E-A9C2-C349-99AD-AFCFD9FFF45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427AF-FC89-B544-AD6A-8861FD3D0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950B3E-629C-5048-BBA1-C8B1F62EFD00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7A607B4-CBD2-E04D-BDAA-181449BAF92E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0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6E696BB-D489-4E45-AD3E-2908427C4D7D}"/>
              </a:ext>
            </a:extLst>
          </p:cNvPr>
          <p:cNvSpPr/>
          <p:nvPr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6925C-926B-1546-8F79-7CEF2622C2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C38A79-1416-6A47-8697-1B397F2D4AAD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25C8968-7A91-BB4A-B0D1-505C60660E18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86ED654-700A-2147-9380-60A6E2C74899}"/>
              </a:ext>
            </a:extLst>
          </p:cNvPr>
          <p:cNvSpPr/>
          <p:nvPr userDrawn="1"/>
        </p:nvSpPr>
        <p:spPr>
          <a:xfrm>
            <a:off x="1028700" y="4508027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54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A0CD-16AB-CE49-962D-9F19D1D2CAF5}"/>
              </a:ext>
            </a:extLst>
          </p:cNvPr>
          <p:cNvSpPr/>
          <p:nvPr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70D7D-8179-4F40-89E0-4CEF890A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9EAAAF-AAFA-374B-BA2B-454C13D78E6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ED6B75-1397-B64B-B89F-971C4FBB7C4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AB1345-992F-E545-B04B-5857CD94DC35}"/>
              </a:ext>
            </a:extLst>
          </p:cNvPr>
          <p:cNvSpPr/>
          <p:nvPr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127CD-FD8A-A844-98F0-23382BA9FAE9}"/>
              </a:ext>
            </a:extLst>
          </p:cNvPr>
          <p:cNvSpPr/>
          <p:nvPr userDrawn="1"/>
        </p:nvSpPr>
        <p:spPr>
          <a:xfrm>
            <a:off x="2717878" y="1026464"/>
            <a:ext cx="7587081" cy="8196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B0837-427D-1748-AB83-BA20A3975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633B24-A0CE-BF4A-B6B6-8FF604B3913F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59CADE6-3B65-9745-88CF-D1F15149CC2E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7A7E4853-92BF-8943-98F7-E8F30CF4C94E}"/>
              </a:ext>
            </a:extLst>
          </p:cNvPr>
          <p:cNvSpPr/>
          <p:nvPr userDrawn="1"/>
        </p:nvSpPr>
        <p:spPr>
          <a:xfrm>
            <a:off x="2146264" y="102646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59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F991A6-7FBD-004C-B9D3-09B858053AE4}"/>
              </a:ext>
            </a:extLst>
          </p:cNvPr>
          <p:cNvSpPr/>
          <p:nvPr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EF7E3-8CE1-A64E-893B-2B52B8EAD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37A84B-8011-F642-9A70-EB69675DA17D}"/>
              </a:ext>
            </a:extLst>
          </p:cNvPr>
          <p:cNvSpPr/>
          <p:nvPr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857CD44-1A68-9845-B9B7-5DD89207B779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E305CF2-3738-8E46-A4CD-EFB5936BA81C}"/>
              </a:ext>
            </a:extLst>
          </p:cNvPr>
          <p:cNvSpPr/>
          <p:nvPr userDrawn="1"/>
        </p:nvSpPr>
        <p:spPr>
          <a:xfrm>
            <a:off x="9144000" y="0"/>
            <a:ext cx="9143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E8668-042A-CB4E-978A-59827BEF9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432242-6D23-104C-983C-E3A1DF4292E7}"/>
              </a:ext>
            </a:extLst>
          </p:cNvPr>
          <p:cNvSpPr/>
          <p:nvPr userDrawn="1"/>
        </p:nvSpPr>
        <p:spPr>
          <a:xfrm rot="5400000">
            <a:off x="6860525" y="489585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BD09B77-CEFE-DD43-B003-CC084EC60D65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7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A2514BFE-6C95-B448-B46A-B811D9404797}"/>
              </a:ext>
            </a:extLst>
          </p:cNvPr>
          <p:cNvSpPr/>
          <p:nvPr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0312E-A9C2-C349-99AD-AFCFD9FFF45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7E98F78-1EE8-9C46-B346-E33EA2A7C64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0EF02-BD96-1647-AA41-B9268F4871FD}"/>
              </a:ext>
            </a:extLst>
          </p:cNvPr>
          <p:cNvSpPr/>
          <p:nvPr userDrawn="1"/>
        </p:nvSpPr>
        <p:spPr>
          <a:xfrm>
            <a:off x="1028700" y="1028700"/>
            <a:ext cx="4552949" cy="82295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5754AD-6AF6-064F-9D39-34874A483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7F30830-0281-CB4A-8A0B-32C54DACCB37}"/>
              </a:ext>
            </a:extLst>
          </p:cNvPr>
          <p:cNvSpPr/>
          <p:nvPr userDrawn="1"/>
        </p:nvSpPr>
        <p:spPr>
          <a:xfrm>
            <a:off x="7015305" y="6989450"/>
            <a:ext cx="7200900" cy="28575"/>
          </a:xfrm>
          <a:custGeom>
            <a:avLst/>
            <a:gdLst/>
            <a:ahLst/>
            <a:cxnLst/>
            <a:rect l="l" t="t" r="r" b="b"/>
            <a:pathLst>
              <a:path w="7200900" h="28575">
                <a:moveTo>
                  <a:pt x="7200899" y="28574"/>
                </a:moveTo>
                <a:lnTo>
                  <a:pt x="0" y="28574"/>
                </a:lnTo>
                <a:lnTo>
                  <a:pt x="0" y="0"/>
                </a:lnTo>
                <a:lnTo>
                  <a:pt x="7200899" y="0"/>
                </a:lnTo>
                <a:lnTo>
                  <a:pt x="7200899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62FECF-1BB5-4C42-A89A-BC831EB07689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4FFD09F-8BBB-4F4A-A03E-0EEFA8DA3A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769987-766C-AE4B-87F0-D07CCA454BF2}"/>
              </a:ext>
            </a:extLst>
          </p:cNvPr>
          <p:cNvSpPr/>
          <p:nvPr/>
        </p:nvSpPr>
        <p:spPr>
          <a:xfrm>
            <a:off x="8842073" y="6118283"/>
            <a:ext cx="6162674" cy="336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0346-91FD-8849-99B9-552AB425B3EA}"/>
              </a:ext>
            </a:extLst>
          </p:cNvPr>
          <p:cNvSpPr/>
          <p:nvPr/>
        </p:nvSpPr>
        <p:spPr>
          <a:xfrm>
            <a:off x="8842073" y="1260941"/>
            <a:ext cx="6162674" cy="41125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6C14-4A8C-E641-AC92-50F514730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22" name="object 9">
            <a:extLst>
              <a:ext uri="{FF2B5EF4-FFF2-40B4-BE49-F238E27FC236}">
                <a16:creationId xmlns:a16="http://schemas.microsoft.com/office/drawing/2014/main" id="{52E66EB2-263D-BA4C-964B-DCF423D7C437}"/>
              </a:ext>
            </a:extLst>
          </p:cNvPr>
          <p:cNvSpPr/>
          <p:nvPr/>
        </p:nvSpPr>
        <p:spPr>
          <a:xfrm>
            <a:off x="15520287" y="1260941"/>
            <a:ext cx="45719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07FBEEA-4BB0-3B4A-B12D-47020D535E72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CC4C5D-0CB8-2F46-B7D9-245DB1DF0910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E9B19-FEFE-C943-93B3-FAFAEACFE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58A3138-293C-1C4B-990D-E9B1D05EC067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894B9C6-FFC2-BF49-B139-13399AA9464D}"/>
              </a:ext>
            </a:extLst>
          </p:cNvPr>
          <p:cNvSpPr/>
          <p:nvPr/>
        </p:nvSpPr>
        <p:spPr>
          <a:xfrm>
            <a:off x="2137299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8AAAE-5FD4-E749-8114-2DAEC131C6BD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808A2-9735-0046-8139-D23B663F5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D7F3E48-D5A1-D341-B5E7-77158EA2FBED}"/>
              </a:ext>
            </a:extLst>
          </p:cNvPr>
          <p:cNvSpPr/>
          <p:nvPr userDrawn="1"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52CB7C8-3BB9-2143-AC2F-773A7C074011}"/>
              </a:ext>
            </a:extLst>
          </p:cNvPr>
          <p:cNvSpPr/>
          <p:nvPr userDrawn="1"/>
        </p:nvSpPr>
        <p:spPr>
          <a:xfrm>
            <a:off x="2137299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A4F16-1ACC-7B4A-873F-BADAEB93E903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EC58BEA-C5D0-6E43-A7BE-DF35E27A245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0471B98-1891-6240-AF37-D317E72481B2}"/>
              </a:ext>
            </a:extLst>
          </p:cNvPr>
          <p:cNvSpPr/>
          <p:nvPr/>
        </p:nvSpPr>
        <p:spPr>
          <a:xfrm rot="5400000" flipH="1">
            <a:off x="9140192" y="-4766911"/>
            <a:ext cx="45719" cy="182880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11F753-0479-734E-8743-658697E11855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E9B19-FEFE-C943-93B3-FAFAEACFE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28AAAE-5FD4-E749-8114-2DAEC131C6BD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39359C6-1A1D-274B-82CF-24CE4CE2C298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C0D586C-0FAA-C74C-ADB8-2C3BC7D4DC81}"/>
              </a:ext>
            </a:extLst>
          </p:cNvPr>
          <p:cNvSpPr/>
          <p:nvPr userDrawn="1"/>
        </p:nvSpPr>
        <p:spPr>
          <a:xfrm rot="5400000" flipH="1">
            <a:off x="9140192" y="-4766911"/>
            <a:ext cx="45719" cy="182880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28574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28574" y="0"/>
                </a:lnTo>
                <a:lnTo>
                  <a:pt x="28574" y="8229599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5BD4-D7E3-1641-BA72-D080427A4F0D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555532-8968-2B43-BC3C-48409B8A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4771C5-3AE5-724A-AF63-AB97DA82CA36}"/>
              </a:ext>
            </a:extLst>
          </p:cNvPr>
          <p:cNvSpPr/>
          <p:nvPr userDrawn="1"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86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61" r:id="rId10"/>
    <p:sldLayoutId id="2147483662" r:id="rId11"/>
    <p:sldLayoutId id="2147483668" r:id="rId12"/>
    <p:sldLayoutId id="2147483667" r:id="rId13"/>
    <p:sldLayoutId id="2147483663" r:id="rId14"/>
    <p:sldLayoutId id="2147483664" r:id="rId1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Relationship Id="rId1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5C2D92-E1E6-7746-B459-BEFEB84964AE}"/>
              </a:ext>
            </a:extLst>
          </p:cNvPr>
          <p:cNvSpPr/>
          <p:nvPr/>
        </p:nvSpPr>
        <p:spPr>
          <a:xfrm>
            <a:off x="6860525" y="9835598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ook cover of a person in a green dress&#10;&#10;AI-generated content may be incorrect.">
            <a:extLst>
              <a:ext uri="{FF2B5EF4-FFF2-40B4-BE49-F238E27FC236}">
                <a16:creationId xmlns:a16="http://schemas.microsoft.com/office/drawing/2014/main" id="{CC41538B-0D8D-C0F7-65C2-39CE0189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562" y="126944"/>
            <a:ext cx="6525275" cy="10203954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B3F494B1-3F10-89F6-6C39-8D8D7F9DD612}"/>
              </a:ext>
            </a:extLst>
          </p:cNvPr>
          <p:cNvSpPr txBox="1"/>
          <p:nvPr/>
        </p:nvSpPr>
        <p:spPr>
          <a:xfrm>
            <a:off x="10591800" y="7048500"/>
            <a:ext cx="13582650" cy="38254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rgbClr val="0C234B"/>
                </a:solidFill>
                <a:cs typeface="Times New Roman" panose="02020603050405020304" pitchFamily="18" charset="0"/>
              </a:rPr>
              <a:t>Adam Knox, MD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rgbClr val="0C234B"/>
                </a:solidFill>
                <a:cs typeface="Times New Roman" panose="02020603050405020304" pitchFamily="18" charset="0"/>
              </a:rPr>
              <a:t>Karen Halvorson, MD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600" dirty="0">
              <a:solidFill>
                <a:srgbClr val="0C234B"/>
              </a:solidFill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rgbClr val="0C234B"/>
                </a:solidFill>
                <a:cs typeface="Times New Roman" panose="02020603050405020304" pitchFamily="18" charset="0"/>
              </a:rPr>
              <a:t>10/12/2025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7CA19D60-8F1A-26AE-4B67-B16465AB4E36}"/>
              </a:ext>
            </a:extLst>
          </p:cNvPr>
          <p:cNvSpPr txBox="1"/>
          <p:nvPr/>
        </p:nvSpPr>
        <p:spPr>
          <a:xfrm>
            <a:off x="2057400" y="3162300"/>
            <a:ext cx="5638800" cy="1066800"/>
          </a:xfrm>
          <a:prstGeom prst="rect">
            <a:avLst/>
          </a:prstGeom>
          <a:solidFill>
            <a:srgbClr val="0C234B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500" dirty="0">
                <a:solidFill>
                  <a:schemeClr val="bg1"/>
                </a:solidFill>
                <a:cs typeface="Times New Roman" panose="02020603050405020304" pitchFamily="18" charset="0"/>
              </a:rPr>
              <a:t>“P”s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E07BE30B-306E-2DC4-AC65-DE1EFAAA8A4E}"/>
              </a:ext>
            </a:extLst>
          </p:cNvPr>
          <p:cNvSpPr txBox="1"/>
          <p:nvPr/>
        </p:nvSpPr>
        <p:spPr>
          <a:xfrm>
            <a:off x="2057400" y="5362672"/>
            <a:ext cx="5638800" cy="2524027"/>
          </a:xfrm>
          <a:prstGeom prst="rect">
            <a:avLst/>
          </a:prstGeom>
          <a:solidFill>
            <a:srgbClr val="0C234B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0" dirty="0">
                <a:solidFill>
                  <a:schemeClr val="bg1"/>
                </a:solidFill>
                <a:cs typeface="Times New Roman" panose="02020603050405020304" pitchFamily="18" charset="0"/>
              </a:rPr>
              <a:t>ARDS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D2123966-EC4A-47E3-00B7-192F41780610}"/>
              </a:ext>
            </a:extLst>
          </p:cNvPr>
          <p:cNvSpPr txBox="1"/>
          <p:nvPr/>
        </p:nvSpPr>
        <p:spPr>
          <a:xfrm>
            <a:off x="10363200" y="1537237"/>
            <a:ext cx="6705600" cy="38254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0C234B"/>
                </a:solidFill>
                <a:cs typeface="Times New Roman" panose="02020603050405020304" pitchFamily="18" charset="0"/>
              </a:rPr>
              <a:t>A Summary of the Physiology and Evidence-Base for ARDS</a:t>
            </a:r>
          </a:p>
        </p:txBody>
      </p:sp>
    </p:spTree>
    <p:extLst>
      <p:ext uri="{BB962C8B-B14F-4D97-AF65-F5344CB8AC3E}">
        <p14:creationId xmlns:p14="http://schemas.microsoft.com/office/powerpoint/2010/main" val="3946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7CC5F-147E-BE6B-48ED-3E2A4D72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820F185-C6B9-8A70-75F1-FDD5DBE5FE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4600" y="723900"/>
            <a:ext cx="152400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5500" b="1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rotective Ventilation – ARMA / ARDSNET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06080E0-432C-42E9-44D1-AE4ED1893006}"/>
              </a:ext>
            </a:extLst>
          </p:cNvPr>
          <p:cNvSpPr txBox="1"/>
          <p:nvPr/>
        </p:nvSpPr>
        <p:spPr>
          <a:xfrm>
            <a:off x="2596688" y="9663440"/>
            <a:ext cx="13505815" cy="73157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noAutofit/>
          </a:bodyPr>
          <a:lstStyle/>
          <a:p>
            <a:r>
              <a:rPr lang="en-US" sz="1400" dirty="0"/>
              <a:t>Amato MBP, Meade MO, Slutsky AS, et al. Driving pressure and survival in the acute respiratory distress syndrome. </a:t>
            </a:r>
            <a:r>
              <a:rPr lang="en-US" sz="1400" i="1" dirty="0"/>
              <a:t>N Engl J Med</a:t>
            </a:r>
            <a:r>
              <a:rPr lang="en-US" sz="1400" dirty="0"/>
              <a:t>. 2015;372(8):747-755</a:t>
            </a:r>
          </a:p>
          <a:p>
            <a:r>
              <a:rPr lang="en-US" sz="1400" dirty="0"/>
              <a:t>The Acute Respiratory Distress Syndrome Network. (2000). Ventilation with lower tidal volumes as compared with traditional tidal volumes for acute lung injury and the acute respiratory distress syndrome. </a:t>
            </a:r>
            <a:r>
              <a:rPr lang="en-US" sz="1400" i="1" dirty="0"/>
              <a:t>New England Journal of Medicine</a:t>
            </a:r>
            <a:r>
              <a:rPr lang="en-US" sz="1400" dirty="0"/>
              <a:t>, </a:t>
            </a:r>
            <a:r>
              <a:rPr lang="en-US" sz="1400" i="1" dirty="0"/>
              <a:t>342</a:t>
            </a:r>
            <a:r>
              <a:rPr lang="en-US" sz="1400" dirty="0"/>
              <a:t>(18), 1301–1308. DOI: [10.1056/NEJM200004273421801]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B5E9C249-A45F-0271-8642-97A15C974517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A739523-947B-3895-160A-A15F05B12A89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BBDCA7C-F3A5-07B6-9DF6-748B5D742420}"/>
              </a:ext>
            </a:extLst>
          </p:cNvPr>
          <p:cNvSpPr txBox="1">
            <a:spLocks/>
          </p:cNvSpPr>
          <p:nvPr/>
        </p:nvSpPr>
        <p:spPr>
          <a:xfrm>
            <a:off x="3644033" y="24765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Adults meeting criteria for ARDS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cc/kg IBW, </a:t>
            </a:r>
            <a:r>
              <a:rPr lang="en-US" sz="55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pplat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30 cmH2O 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cc/kg IBW, </a:t>
            </a:r>
            <a:r>
              <a:rPr lang="en-US" sz="55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pplat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&lt;50 cmH2O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Improved 6-month mortality</a:t>
            </a:r>
          </a:p>
          <a:p>
            <a:pPr marL="12700">
              <a:spcBef>
                <a:spcPts val="100"/>
              </a:spcBef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Significance: </a:t>
            </a:r>
            <a:r>
              <a:rPr lang="en-US" sz="5500" kern="0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ventilatory volumes and pressures became standard of care, NNT 6</a:t>
            </a:r>
          </a:p>
        </p:txBody>
      </p:sp>
    </p:spTree>
    <p:extLst>
      <p:ext uri="{BB962C8B-B14F-4D97-AF65-F5344CB8AC3E}">
        <p14:creationId xmlns:p14="http://schemas.microsoft.com/office/powerpoint/2010/main" val="301818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57AD3-407A-D8A5-D24C-04A6058B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CD40A7C-5900-DF2D-443F-AFDB7A72F6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9736" y="393217"/>
            <a:ext cx="147828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5500" b="1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rotective Ventilation – Driving Pressure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81C1BD4-F820-551F-2385-D4ADBAB2D36E}"/>
              </a:ext>
            </a:extLst>
          </p:cNvPr>
          <p:cNvSpPr txBox="1"/>
          <p:nvPr/>
        </p:nvSpPr>
        <p:spPr>
          <a:xfrm>
            <a:off x="2514600" y="9555428"/>
            <a:ext cx="13505815" cy="73157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noAutofit/>
          </a:bodyPr>
          <a:lstStyle/>
          <a:p>
            <a:r>
              <a:rPr lang="en-US" sz="1400" dirty="0"/>
              <a:t>Amato MBP, Meade MO, Slutsky AS, et al. Driving pressure and survival in the acute respiratory distress syndrome. </a:t>
            </a:r>
            <a:r>
              <a:rPr lang="en-US" sz="1400" i="1" dirty="0"/>
              <a:t>N Engl J Med</a:t>
            </a:r>
            <a:r>
              <a:rPr lang="en-US" sz="1400" dirty="0"/>
              <a:t>. 2015;372(8):747-755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3283C82-B626-6135-D87D-6C9657CB2742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E50C20D-54A5-D6CD-0924-A4F6A3377655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49CBD8A-CDD7-4606-3A17-89CA989D8250}"/>
              </a:ext>
            </a:extLst>
          </p:cNvPr>
          <p:cNvSpPr txBox="1">
            <a:spLocks/>
          </p:cNvSpPr>
          <p:nvPr/>
        </p:nvSpPr>
        <p:spPr>
          <a:xfrm>
            <a:off x="2872321" y="1485900"/>
            <a:ext cx="15034679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3562 patients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Multilevel mediation analysis of driving pressure in ARDS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Driving pressure bests stratifies risk, decreasing driving pressure on ventilator associated with improved mortality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 pressure 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5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Pplat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(inspiratory hold) – Peep, goal &lt; 15 cmH2O</a:t>
            </a:r>
          </a:p>
        </p:txBody>
      </p:sp>
    </p:spTree>
    <p:extLst>
      <p:ext uri="{BB962C8B-B14F-4D97-AF65-F5344CB8AC3E}">
        <p14:creationId xmlns:p14="http://schemas.microsoft.com/office/powerpoint/2010/main" val="46158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ADBB2-70A5-820F-D300-F4938FB0A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FF268D9-C01C-EAEE-C1C7-1EB5A303CD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9736" y="393217"/>
            <a:ext cx="147828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5500" b="1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rotective Ventilation – Driving Pressure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4FBA67D7-F53C-0E44-675F-E0D7553BB78B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B187C7B-6117-FE68-CD0A-DD906632B990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7F7A4-D0A3-DBF3-7FDD-B9A6A88F8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48829"/>
            <a:ext cx="9108759" cy="712263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51AD9F-B37A-7398-C82C-89C0D12448D3}"/>
              </a:ext>
            </a:extLst>
          </p:cNvPr>
          <p:cNvCxnSpPr>
            <a:cxnSpLocks/>
          </p:cNvCxnSpPr>
          <p:nvPr/>
        </p:nvCxnSpPr>
        <p:spPr>
          <a:xfrm>
            <a:off x="10134600" y="2148829"/>
            <a:ext cx="0" cy="1178812"/>
          </a:xfrm>
          <a:prstGeom prst="straightConnector1">
            <a:avLst/>
          </a:prstGeom>
          <a:ln w="107950">
            <a:solidFill>
              <a:srgbClr val="AB0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54AE22-7FA6-D1B1-45BA-5FFE00FC6FEA}"/>
              </a:ext>
            </a:extLst>
          </p:cNvPr>
          <p:cNvSpPr txBox="1"/>
          <p:nvPr/>
        </p:nvSpPr>
        <p:spPr>
          <a:xfrm>
            <a:off x="8305800" y="157135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B0520"/>
                </a:solidFill>
              </a:rPr>
              <a:t>Inspiratory hold maneuver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457AD5-133A-3305-2F4F-0094A63D31B5}"/>
              </a:ext>
            </a:extLst>
          </p:cNvPr>
          <p:cNvCxnSpPr>
            <a:cxnSpLocks/>
          </p:cNvCxnSpPr>
          <p:nvPr/>
        </p:nvCxnSpPr>
        <p:spPr>
          <a:xfrm flipH="1">
            <a:off x="13106400" y="3543301"/>
            <a:ext cx="1676400" cy="0"/>
          </a:xfrm>
          <a:prstGeom prst="straightConnector1">
            <a:avLst/>
          </a:prstGeom>
          <a:ln w="107950">
            <a:solidFill>
              <a:srgbClr val="AB0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4E964F-A56D-2F07-759B-DBDD6F68A78B}"/>
              </a:ext>
            </a:extLst>
          </p:cNvPr>
          <p:cNvSpPr txBox="1"/>
          <p:nvPr/>
        </p:nvSpPr>
        <p:spPr>
          <a:xfrm>
            <a:off x="14782800" y="3327641"/>
            <a:ext cx="250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B0520"/>
                </a:solidFill>
              </a:rPr>
              <a:t>Plateau pressure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29C555-BEA0-7524-509E-BE341E2A8AFC}"/>
              </a:ext>
            </a:extLst>
          </p:cNvPr>
          <p:cNvCxnSpPr>
            <a:cxnSpLocks/>
          </p:cNvCxnSpPr>
          <p:nvPr/>
        </p:nvCxnSpPr>
        <p:spPr>
          <a:xfrm flipH="1">
            <a:off x="9448800" y="3848100"/>
            <a:ext cx="5334000" cy="0"/>
          </a:xfrm>
          <a:prstGeom prst="straightConnector1">
            <a:avLst/>
          </a:prstGeom>
          <a:ln w="107950">
            <a:solidFill>
              <a:srgbClr val="AB0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C7D5D77-7B18-7882-66BA-16E3725CF8B5}"/>
              </a:ext>
            </a:extLst>
          </p:cNvPr>
          <p:cNvSpPr txBox="1"/>
          <p:nvPr/>
        </p:nvSpPr>
        <p:spPr>
          <a:xfrm>
            <a:off x="14858573" y="3691235"/>
            <a:ext cx="250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B0520"/>
                </a:solidFill>
              </a:rPr>
              <a:t>PEEP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E1F31-4F22-13EE-E24D-550A17618987}"/>
              </a:ext>
            </a:extLst>
          </p:cNvPr>
          <p:cNvSpPr txBox="1"/>
          <p:nvPr/>
        </p:nvSpPr>
        <p:spPr>
          <a:xfrm>
            <a:off x="13716000" y="5710148"/>
            <a:ext cx="414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B0520"/>
                </a:solidFill>
              </a:rPr>
              <a:t>Driving Pressure = </a:t>
            </a:r>
            <a:r>
              <a:rPr lang="en-US" sz="2400" b="1" dirty="0" err="1">
                <a:solidFill>
                  <a:srgbClr val="AB0520"/>
                </a:solidFill>
              </a:rPr>
              <a:t>Pplat</a:t>
            </a:r>
            <a:r>
              <a:rPr lang="en-US" sz="2400" b="1" dirty="0">
                <a:solidFill>
                  <a:srgbClr val="AB0520"/>
                </a:solidFill>
              </a:rPr>
              <a:t> - PEEP</a:t>
            </a:r>
          </a:p>
        </p:txBody>
      </p:sp>
    </p:spTree>
    <p:extLst>
      <p:ext uri="{BB962C8B-B14F-4D97-AF65-F5344CB8AC3E}">
        <p14:creationId xmlns:p14="http://schemas.microsoft.com/office/powerpoint/2010/main" val="242589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0527E-71DF-936C-FB86-D71BA25C6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83E6E072-9250-C81E-08CF-7406E3C58265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266915D-FCEC-DE9E-866B-5FE4F1D71052}"/>
              </a:ext>
            </a:extLst>
          </p:cNvPr>
          <p:cNvSpPr txBox="1">
            <a:spLocks/>
          </p:cNvSpPr>
          <p:nvPr/>
        </p:nvSpPr>
        <p:spPr>
          <a:xfrm>
            <a:off x="2523166" y="2181225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inflammation damages lung capillary membrane, leads to capillary leak / alveolar damage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096C383-826C-E53D-89CE-70AF7D25542A}"/>
              </a:ext>
            </a:extLst>
          </p:cNvPr>
          <p:cNvSpPr txBox="1">
            <a:spLocks/>
          </p:cNvSpPr>
          <p:nvPr/>
        </p:nvSpPr>
        <p:spPr>
          <a:xfrm>
            <a:off x="2512519" y="82116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functional lung space in ARDS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338A3-41CE-7212-072D-DCAFECBC3EBA}"/>
              </a:ext>
            </a:extLst>
          </p:cNvPr>
          <p:cNvCxnSpPr/>
          <p:nvPr/>
        </p:nvCxnSpPr>
        <p:spPr>
          <a:xfrm>
            <a:off x="4392779" y="5400675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0E8F5E-0661-5C6C-9171-ADDC86DE2F4A}"/>
              </a:ext>
            </a:extLst>
          </p:cNvPr>
          <p:cNvCxnSpPr/>
          <p:nvPr/>
        </p:nvCxnSpPr>
        <p:spPr>
          <a:xfrm>
            <a:off x="4926179" y="5400675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9BC0FA8-EFE5-58E0-EB61-F06A86E2AAED}"/>
              </a:ext>
            </a:extLst>
          </p:cNvPr>
          <p:cNvSpPr/>
          <p:nvPr/>
        </p:nvSpPr>
        <p:spPr>
          <a:xfrm>
            <a:off x="3962400" y="6581775"/>
            <a:ext cx="1630910" cy="1571625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EFA8F6-D5A3-95BC-F9D1-DD8E77CAE635}"/>
              </a:ext>
            </a:extLst>
          </p:cNvPr>
          <p:cNvCxnSpPr/>
          <p:nvPr/>
        </p:nvCxnSpPr>
        <p:spPr>
          <a:xfrm>
            <a:off x="6625899" y="5438775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E65009-45F7-B271-9FE1-AB3D8104DE16}"/>
              </a:ext>
            </a:extLst>
          </p:cNvPr>
          <p:cNvCxnSpPr/>
          <p:nvPr/>
        </p:nvCxnSpPr>
        <p:spPr>
          <a:xfrm>
            <a:off x="7159299" y="5438775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99004A7B-2500-3F89-978E-900B6CDE7DE7}"/>
              </a:ext>
            </a:extLst>
          </p:cNvPr>
          <p:cNvSpPr/>
          <p:nvPr/>
        </p:nvSpPr>
        <p:spPr>
          <a:xfrm>
            <a:off x="6195520" y="6619875"/>
            <a:ext cx="1630910" cy="1571625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FBA9F2-95A3-A4B1-0A79-54C78F4D0D25}"/>
              </a:ext>
            </a:extLst>
          </p:cNvPr>
          <p:cNvCxnSpPr/>
          <p:nvPr/>
        </p:nvCxnSpPr>
        <p:spPr>
          <a:xfrm>
            <a:off x="8859019" y="5391150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37D934-6465-1B59-ACEF-04F7192C4854}"/>
              </a:ext>
            </a:extLst>
          </p:cNvPr>
          <p:cNvCxnSpPr/>
          <p:nvPr/>
        </p:nvCxnSpPr>
        <p:spPr>
          <a:xfrm>
            <a:off x="9392419" y="5391150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3598296A-AE67-E46E-F284-00DC42B26A1C}"/>
              </a:ext>
            </a:extLst>
          </p:cNvPr>
          <p:cNvSpPr/>
          <p:nvPr/>
        </p:nvSpPr>
        <p:spPr>
          <a:xfrm>
            <a:off x="8428640" y="6572250"/>
            <a:ext cx="1630910" cy="1571625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D44A06-D835-E0FE-B203-6F7EF0B44EAB}"/>
              </a:ext>
            </a:extLst>
          </p:cNvPr>
          <p:cNvCxnSpPr/>
          <p:nvPr/>
        </p:nvCxnSpPr>
        <p:spPr>
          <a:xfrm>
            <a:off x="10920308" y="5353050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9B37D0-08FC-1332-131B-081A851BD5CF}"/>
              </a:ext>
            </a:extLst>
          </p:cNvPr>
          <p:cNvCxnSpPr/>
          <p:nvPr/>
        </p:nvCxnSpPr>
        <p:spPr>
          <a:xfrm>
            <a:off x="11453708" y="5353050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956D9BC7-A81F-BBD1-E045-D26A4437BBD6}"/>
              </a:ext>
            </a:extLst>
          </p:cNvPr>
          <p:cNvSpPr/>
          <p:nvPr/>
        </p:nvSpPr>
        <p:spPr>
          <a:xfrm>
            <a:off x="10489929" y="6534150"/>
            <a:ext cx="1630910" cy="1571625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E2E426-3D3B-71B2-BC95-C901E0DB7095}"/>
              </a:ext>
            </a:extLst>
          </p:cNvPr>
          <p:cNvCxnSpPr/>
          <p:nvPr/>
        </p:nvCxnSpPr>
        <p:spPr>
          <a:xfrm>
            <a:off x="12981597" y="5438775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7E0AFC-AC5E-6CF1-6D12-26F77F1ED046}"/>
              </a:ext>
            </a:extLst>
          </p:cNvPr>
          <p:cNvCxnSpPr/>
          <p:nvPr/>
        </p:nvCxnSpPr>
        <p:spPr>
          <a:xfrm>
            <a:off x="13514997" y="5438775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>
            <a:extLst>
              <a:ext uri="{FF2B5EF4-FFF2-40B4-BE49-F238E27FC236}">
                <a16:creationId xmlns:a16="http://schemas.microsoft.com/office/drawing/2014/main" id="{96DFF8AD-BAFE-1434-8483-495042D1FEBC}"/>
              </a:ext>
            </a:extLst>
          </p:cNvPr>
          <p:cNvSpPr/>
          <p:nvPr/>
        </p:nvSpPr>
        <p:spPr>
          <a:xfrm>
            <a:off x="12551218" y="6619875"/>
            <a:ext cx="1630910" cy="1571625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6B334DA-868C-C008-50C3-4AD39C19855C}"/>
              </a:ext>
            </a:extLst>
          </p:cNvPr>
          <p:cNvSpPr/>
          <p:nvPr/>
        </p:nvSpPr>
        <p:spPr>
          <a:xfrm>
            <a:off x="4029075" y="8496300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FFDE296-6C9D-04F8-2B24-AE817B1398C9}"/>
              </a:ext>
            </a:extLst>
          </p:cNvPr>
          <p:cNvSpPr/>
          <p:nvPr/>
        </p:nvSpPr>
        <p:spPr>
          <a:xfrm>
            <a:off x="4038600" y="8829675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9201565-CCE3-32C7-5A97-A63BC83D4E36}"/>
              </a:ext>
            </a:extLst>
          </p:cNvPr>
          <p:cNvSpPr/>
          <p:nvPr/>
        </p:nvSpPr>
        <p:spPr>
          <a:xfrm>
            <a:off x="6321078" y="8572500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3FA9D9F-C938-5785-7F1B-B3D3DD37E1B5}"/>
              </a:ext>
            </a:extLst>
          </p:cNvPr>
          <p:cNvSpPr/>
          <p:nvPr/>
        </p:nvSpPr>
        <p:spPr>
          <a:xfrm>
            <a:off x="6330603" y="8905875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65138F2-CF90-3D23-B9F2-B2E6527DCF7F}"/>
              </a:ext>
            </a:extLst>
          </p:cNvPr>
          <p:cNvSpPr/>
          <p:nvPr/>
        </p:nvSpPr>
        <p:spPr>
          <a:xfrm>
            <a:off x="8530878" y="8534400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293B714-85C0-DA2D-9A04-9E611C958C87}"/>
              </a:ext>
            </a:extLst>
          </p:cNvPr>
          <p:cNvSpPr/>
          <p:nvPr/>
        </p:nvSpPr>
        <p:spPr>
          <a:xfrm>
            <a:off x="8540403" y="8867775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F54CBB4-96FD-04A9-4448-C6AE10A39F31}"/>
              </a:ext>
            </a:extLst>
          </p:cNvPr>
          <p:cNvSpPr/>
          <p:nvPr/>
        </p:nvSpPr>
        <p:spPr>
          <a:xfrm>
            <a:off x="10664478" y="8572500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1C4E5812-C1F4-06B0-E7EF-932FB73E436F}"/>
              </a:ext>
            </a:extLst>
          </p:cNvPr>
          <p:cNvSpPr/>
          <p:nvPr/>
        </p:nvSpPr>
        <p:spPr>
          <a:xfrm>
            <a:off x="10674003" y="8905875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0A606BC-E61B-2906-F981-6427196FFF4E}"/>
              </a:ext>
            </a:extLst>
          </p:cNvPr>
          <p:cNvSpPr/>
          <p:nvPr/>
        </p:nvSpPr>
        <p:spPr>
          <a:xfrm>
            <a:off x="12725400" y="8610600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ABD73EBD-E61C-E83F-6C20-CB9DA5AC8263}"/>
              </a:ext>
            </a:extLst>
          </p:cNvPr>
          <p:cNvSpPr/>
          <p:nvPr/>
        </p:nvSpPr>
        <p:spPr>
          <a:xfrm>
            <a:off x="12734925" y="8943975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158F8D2-F691-0827-D275-3D95168E63E5}"/>
                  </a:ext>
                </a:extLst>
              </p14:cNvPr>
              <p14:cNvContentPartPr/>
              <p14:nvPr/>
            </p14:nvContentPartPr>
            <p14:xfrm>
              <a:off x="4103730" y="6808860"/>
              <a:ext cx="1401840" cy="1260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158F8D2-F691-0827-D275-3D95168E63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3730" y="6628860"/>
                <a:ext cx="1581480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6968B5E-9534-E9D7-24AD-B3AD4BB0CBDF}"/>
                  </a:ext>
                </a:extLst>
              </p14:cNvPr>
              <p14:cNvContentPartPr/>
              <p14:nvPr/>
            </p14:nvContentPartPr>
            <p14:xfrm>
              <a:off x="6319170" y="6763500"/>
              <a:ext cx="1537560" cy="1267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6968B5E-9534-E9D7-24AD-B3AD4BB0CB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9149" y="6583500"/>
                <a:ext cx="1717242" cy="16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CA8FD45-BFC8-CE01-84ED-989FD3B09722}"/>
                  </a:ext>
                </a:extLst>
              </p14:cNvPr>
              <p14:cNvContentPartPr/>
              <p14:nvPr/>
            </p14:nvContentPartPr>
            <p14:xfrm>
              <a:off x="8568810" y="7333020"/>
              <a:ext cx="1383480" cy="703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CA8FD45-BFC8-CE01-84ED-989FD3B097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8810" y="7153020"/>
                <a:ext cx="156312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CEBA16C-C5D5-4A54-0DA5-485384E5EC0D}"/>
                  </a:ext>
                </a:extLst>
              </p14:cNvPr>
              <p14:cNvContentPartPr/>
              <p14:nvPr/>
            </p14:nvContentPartPr>
            <p14:xfrm>
              <a:off x="9116010" y="7541460"/>
              <a:ext cx="415440" cy="84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CEBA16C-C5D5-4A54-0DA5-485384E5EC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26010" y="7361460"/>
                <a:ext cx="5950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63E76AF-AB92-4891-938E-4C503E51488F}"/>
                  </a:ext>
                </a:extLst>
              </p14:cNvPr>
              <p14:cNvContentPartPr/>
              <p14:nvPr/>
            </p14:nvContentPartPr>
            <p14:xfrm>
              <a:off x="6648930" y="7101900"/>
              <a:ext cx="824760" cy="739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63E76AF-AB92-4891-938E-4C503E5148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58930" y="6921900"/>
                <a:ext cx="100440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99A40D4-366F-CD64-B7AF-85F47AFF9F9F}"/>
                  </a:ext>
                </a:extLst>
              </p14:cNvPr>
              <p14:cNvContentPartPr/>
              <p14:nvPr/>
            </p14:nvContentPartPr>
            <p14:xfrm>
              <a:off x="4411530" y="7037820"/>
              <a:ext cx="847800" cy="650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99A40D4-366F-CD64-B7AF-85F47AFF9F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1530" y="6857920"/>
                <a:ext cx="1027440" cy="101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20A7B16-2D38-4F00-EC9D-3A607A54CA1E}"/>
                  </a:ext>
                </a:extLst>
              </p14:cNvPr>
              <p14:cNvContentPartPr/>
              <p14:nvPr/>
            </p14:nvContentPartPr>
            <p14:xfrm>
              <a:off x="11171610" y="7810740"/>
              <a:ext cx="530280" cy="81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20A7B16-2D38-4F00-EC9D-3A607A54CA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81610" y="7630740"/>
                <a:ext cx="7099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5ECE3CC-01C3-5015-D282-1B1390A75C7D}"/>
                  </a:ext>
                </a:extLst>
              </p14:cNvPr>
              <p14:cNvContentPartPr/>
              <p14:nvPr/>
            </p14:nvContentPartPr>
            <p14:xfrm>
              <a:off x="11020050" y="7832340"/>
              <a:ext cx="36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5ECE3CC-01C3-5015-D282-1B1390A75C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30050" y="7652340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object 2">
            <a:extLst>
              <a:ext uri="{FF2B5EF4-FFF2-40B4-BE49-F238E27FC236}">
                <a16:creationId xmlns:a16="http://schemas.microsoft.com/office/drawing/2014/main" id="{AE02DF62-D7C4-3AA3-64A4-3ECA0A0EF5BA}"/>
              </a:ext>
            </a:extLst>
          </p:cNvPr>
          <p:cNvSpPr txBox="1">
            <a:spLocks/>
          </p:cNvSpPr>
          <p:nvPr/>
        </p:nvSpPr>
        <p:spPr>
          <a:xfrm>
            <a:off x="13119174" y="6959025"/>
            <a:ext cx="1062951" cy="6673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4A0FD39A-EA5D-27E3-680F-D39E4F58D558}"/>
              </a:ext>
            </a:extLst>
          </p:cNvPr>
          <p:cNvSpPr txBox="1">
            <a:spLocks/>
          </p:cNvSpPr>
          <p:nvPr/>
        </p:nvSpPr>
        <p:spPr>
          <a:xfrm>
            <a:off x="10956792" y="6857797"/>
            <a:ext cx="1062951" cy="6673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¾ V</a:t>
            </a: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31784D86-1443-DCE7-9F8D-EFC3EDE6B042}"/>
              </a:ext>
            </a:extLst>
          </p:cNvPr>
          <p:cNvSpPr txBox="1">
            <a:spLocks/>
          </p:cNvSpPr>
          <p:nvPr/>
        </p:nvSpPr>
        <p:spPr>
          <a:xfrm>
            <a:off x="8882452" y="6629046"/>
            <a:ext cx="1062951" cy="6673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 V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CE157D28-43BC-3981-9ACE-D92973E5E18D}"/>
              </a:ext>
            </a:extLst>
          </p:cNvPr>
          <p:cNvSpPr txBox="1">
            <a:spLocks/>
          </p:cNvSpPr>
          <p:nvPr/>
        </p:nvSpPr>
        <p:spPr>
          <a:xfrm>
            <a:off x="6776124" y="5944996"/>
            <a:ext cx="1062951" cy="6673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410B4E4A-DD54-83CF-7F52-6B643342BFFB}"/>
              </a:ext>
            </a:extLst>
          </p:cNvPr>
          <p:cNvSpPr txBox="1">
            <a:spLocks/>
          </p:cNvSpPr>
          <p:nvPr/>
        </p:nvSpPr>
        <p:spPr>
          <a:xfrm>
            <a:off x="4564611" y="5970015"/>
            <a:ext cx="1062951" cy="6673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846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B1856-8E73-58FB-F157-1AD8A5AC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C8C48838-939D-0FB0-6809-0ABB91B18F50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64880E7-EF9A-84E2-5E9B-A6915D282C19}"/>
              </a:ext>
            </a:extLst>
          </p:cNvPr>
          <p:cNvSpPr txBox="1">
            <a:spLocks/>
          </p:cNvSpPr>
          <p:nvPr/>
        </p:nvSpPr>
        <p:spPr>
          <a:xfrm>
            <a:off x="2590799" y="1902973"/>
            <a:ext cx="4323611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55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Volutrauma</a:t>
            </a: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07A19A-A7E0-C9A9-B51C-CC80A1AE1ADD}"/>
              </a:ext>
            </a:extLst>
          </p:cNvPr>
          <p:cNvCxnSpPr>
            <a:cxnSpLocks/>
          </p:cNvCxnSpPr>
          <p:nvPr/>
        </p:nvCxnSpPr>
        <p:spPr>
          <a:xfrm>
            <a:off x="3505200" y="3807973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17EB09-73F5-B5CF-62C5-AF7B5C3FADE1}"/>
              </a:ext>
            </a:extLst>
          </p:cNvPr>
          <p:cNvCxnSpPr>
            <a:cxnSpLocks/>
          </p:cNvCxnSpPr>
          <p:nvPr/>
        </p:nvCxnSpPr>
        <p:spPr>
          <a:xfrm>
            <a:off x="4800600" y="3798448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89899C24-5F6A-02A7-3204-BF187CBE08A4}"/>
              </a:ext>
            </a:extLst>
          </p:cNvPr>
          <p:cNvSpPr/>
          <p:nvPr/>
        </p:nvSpPr>
        <p:spPr>
          <a:xfrm>
            <a:off x="2357161" y="5027173"/>
            <a:ext cx="4335309" cy="2076450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D69DBC-5826-3C23-F245-B33824D7AE74}"/>
              </a:ext>
            </a:extLst>
          </p:cNvPr>
          <p:cNvCxnSpPr>
            <a:cxnSpLocks/>
          </p:cNvCxnSpPr>
          <p:nvPr/>
        </p:nvCxnSpPr>
        <p:spPr>
          <a:xfrm>
            <a:off x="9040979" y="4084198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485C8B-B85F-1578-C72F-E150945ABD2F}"/>
              </a:ext>
            </a:extLst>
          </p:cNvPr>
          <p:cNvCxnSpPr>
            <a:cxnSpLocks/>
          </p:cNvCxnSpPr>
          <p:nvPr/>
        </p:nvCxnSpPr>
        <p:spPr>
          <a:xfrm>
            <a:off x="9574379" y="4084198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>
            <a:extLst>
              <a:ext uri="{FF2B5EF4-FFF2-40B4-BE49-F238E27FC236}">
                <a16:creationId xmlns:a16="http://schemas.microsoft.com/office/drawing/2014/main" id="{54614AE5-721A-BC49-EA26-26DC63E12F37}"/>
              </a:ext>
            </a:extLst>
          </p:cNvPr>
          <p:cNvSpPr/>
          <p:nvPr/>
        </p:nvSpPr>
        <p:spPr>
          <a:xfrm>
            <a:off x="8610600" y="5265298"/>
            <a:ext cx="1630910" cy="1571625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DCA4C90-CFFB-3E49-0C1D-F4DBC517C371}"/>
              </a:ext>
            </a:extLst>
          </p:cNvPr>
          <p:cNvSpPr/>
          <p:nvPr/>
        </p:nvSpPr>
        <p:spPr>
          <a:xfrm>
            <a:off x="3832149" y="7351273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B711D978-1BF9-AD07-73E2-B5E729FF6964}"/>
              </a:ext>
            </a:extLst>
          </p:cNvPr>
          <p:cNvSpPr/>
          <p:nvPr/>
        </p:nvSpPr>
        <p:spPr>
          <a:xfrm>
            <a:off x="3841674" y="7684648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07D5EF69-8C10-EFDA-404C-067824E26EB0}"/>
              </a:ext>
            </a:extLst>
          </p:cNvPr>
          <p:cNvSpPr/>
          <p:nvPr/>
        </p:nvSpPr>
        <p:spPr>
          <a:xfrm>
            <a:off x="8784782" y="7256023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AE9E012-9D46-F642-9387-A947980F996B}"/>
              </a:ext>
            </a:extLst>
          </p:cNvPr>
          <p:cNvSpPr/>
          <p:nvPr/>
        </p:nvSpPr>
        <p:spPr>
          <a:xfrm>
            <a:off x="8794307" y="7589398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8A4FFF-614C-E957-EC0A-43FEFEE11255}"/>
              </a:ext>
            </a:extLst>
          </p:cNvPr>
          <p:cNvCxnSpPr>
            <a:cxnSpLocks/>
          </p:cNvCxnSpPr>
          <p:nvPr/>
        </p:nvCxnSpPr>
        <p:spPr>
          <a:xfrm>
            <a:off x="13536779" y="3314700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17D4C-D46F-2B48-2462-D23D6C564D99}"/>
              </a:ext>
            </a:extLst>
          </p:cNvPr>
          <p:cNvCxnSpPr>
            <a:cxnSpLocks/>
          </p:cNvCxnSpPr>
          <p:nvPr/>
        </p:nvCxnSpPr>
        <p:spPr>
          <a:xfrm>
            <a:off x="14070179" y="3314700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9C2B6B79-A146-9F81-3470-7BA764A610C7}"/>
              </a:ext>
            </a:extLst>
          </p:cNvPr>
          <p:cNvSpPr/>
          <p:nvPr/>
        </p:nvSpPr>
        <p:spPr>
          <a:xfrm>
            <a:off x="13106400" y="4495800"/>
            <a:ext cx="1630910" cy="1571625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F7FBDF6-008F-70B8-D9E0-EC760C58751B}"/>
              </a:ext>
            </a:extLst>
          </p:cNvPr>
          <p:cNvSpPr/>
          <p:nvPr/>
        </p:nvSpPr>
        <p:spPr>
          <a:xfrm>
            <a:off x="13280949" y="6534150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4FEBA2C-2639-F11E-3EDE-CF903BE3EB5F}"/>
              </a:ext>
            </a:extLst>
          </p:cNvPr>
          <p:cNvSpPr/>
          <p:nvPr/>
        </p:nvSpPr>
        <p:spPr>
          <a:xfrm>
            <a:off x="13290474" y="6867525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BE58B252-A588-98C5-F496-24D0193B1AC1}"/>
              </a:ext>
            </a:extLst>
          </p:cNvPr>
          <p:cNvSpPr txBox="1">
            <a:spLocks/>
          </p:cNvSpPr>
          <p:nvPr/>
        </p:nvSpPr>
        <p:spPr>
          <a:xfrm>
            <a:off x="7232935" y="2628900"/>
            <a:ext cx="4151763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Barotrauma</a:t>
            </a:r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B8C16A61-F8C0-5614-04C6-67018A01FB88}"/>
              </a:ext>
            </a:extLst>
          </p:cNvPr>
          <p:cNvSpPr txBox="1">
            <a:spLocks/>
          </p:cNvSpPr>
          <p:nvPr/>
        </p:nvSpPr>
        <p:spPr>
          <a:xfrm>
            <a:off x="12493826" y="1866900"/>
            <a:ext cx="5184565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Atelectotrauma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66719A-0F3E-E881-4C23-811767D3D3E9}"/>
              </a:ext>
            </a:extLst>
          </p:cNvPr>
          <p:cNvCxnSpPr>
            <a:cxnSpLocks/>
          </p:cNvCxnSpPr>
          <p:nvPr/>
        </p:nvCxnSpPr>
        <p:spPr>
          <a:xfrm flipH="1" flipV="1">
            <a:off x="8695660" y="5715354"/>
            <a:ext cx="730395" cy="350044"/>
          </a:xfrm>
          <a:prstGeom prst="straightConnector1">
            <a:avLst/>
          </a:prstGeom>
          <a:ln w="76200">
            <a:solidFill>
              <a:srgbClr val="0C2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7CF91B1-9A64-5711-084C-997034DDC595}"/>
              </a:ext>
            </a:extLst>
          </p:cNvPr>
          <p:cNvCxnSpPr>
            <a:cxnSpLocks/>
            <a:endCxn id="26" idx="10"/>
          </p:cNvCxnSpPr>
          <p:nvPr/>
        </p:nvCxnSpPr>
        <p:spPr>
          <a:xfrm flipH="1">
            <a:off x="9155279" y="6003485"/>
            <a:ext cx="270776" cy="747713"/>
          </a:xfrm>
          <a:prstGeom prst="straightConnector1">
            <a:avLst/>
          </a:prstGeom>
          <a:ln w="76200">
            <a:solidFill>
              <a:srgbClr val="0C2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EA26CD4-A7D2-C958-9924-E9E0F3BFE985}"/>
              </a:ext>
            </a:extLst>
          </p:cNvPr>
          <p:cNvCxnSpPr>
            <a:cxnSpLocks/>
            <a:endCxn id="26" idx="20"/>
          </p:cNvCxnSpPr>
          <p:nvPr/>
        </p:nvCxnSpPr>
        <p:spPr>
          <a:xfrm flipV="1">
            <a:off x="9426055" y="5636773"/>
            <a:ext cx="786499" cy="440531"/>
          </a:xfrm>
          <a:prstGeom prst="straightConnector1">
            <a:avLst/>
          </a:prstGeom>
          <a:ln w="76200">
            <a:solidFill>
              <a:srgbClr val="0C2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5956AE5-DBAD-14E8-CA5F-317A31CDC750}"/>
              </a:ext>
            </a:extLst>
          </p:cNvPr>
          <p:cNvCxnSpPr>
            <a:cxnSpLocks/>
          </p:cNvCxnSpPr>
          <p:nvPr/>
        </p:nvCxnSpPr>
        <p:spPr>
          <a:xfrm>
            <a:off x="16306800" y="3274573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062D439-BC8F-FD77-7A2B-DD290ECCADE3}"/>
              </a:ext>
            </a:extLst>
          </p:cNvPr>
          <p:cNvCxnSpPr>
            <a:cxnSpLocks/>
          </p:cNvCxnSpPr>
          <p:nvPr/>
        </p:nvCxnSpPr>
        <p:spPr>
          <a:xfrm>
            <a:off x="16459200" y="3274573"/>
            <a:ext cx="0" cy="1219200"/>
          </a:xfrm>
          <a:prstGeom prst="line">
            <a:avLst/>
          </a:prstGeom>
          <a:ln w="63500">
            <a:solidFill>
              <a:srgbClr val="0C2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90658AC1-8888-BE0E-D95F-0CBF5541DDA7}"/>
              </a:ext>
            </a:extLst>
          </p:cNvPr>
          <p:cNvSpPr/>
          <p:nvPr/>
        </p:nvSpPr>
        <p:spPr>
          <a:xfrm>
            <a:off x="16230600" y="4455673"/>
            <a:ext cx="303651" cy="1571625"/>
          </a:xfrm>
          <a:custGeom>
            <a:avLst/>
            <a:gdLst>
              <a:gd name="connsiteX0" fmla="*/ 430379 w 1630910"/>
              <a:gd name="connsiteY0" fmla="*/ 28575 h 1571625"/>
              <a:gd name="connsiteX1" fmla="*/ 144629 w 1630910"/>
              <a:gd name="connsiteY1" fmla="*/ 228600 h 1571625"/>
              <a:gd name="connsiteX2" fmla="*/ 58904 w 1630910"/>
              <a:gd name="connsiteY2" fmla="*/ 285750 h 1571625"/>
              <a:gd name="connsiteX3" fmla="*/ 1754 w 1630910"/>
              <a:gd name="connsiteY3" fmla="*/ 371475 h 1571625"/>
              <a:gd name="connsiteX4" fmla="*/ 30329 w 1630910"/>
              <a:gd name="connsiteY4" fmla="*/ 800100 h 1571625"/>
              <a:gd name="connsiteX5" fmla="*/ 58904 w 1630910"/>
              <a:gd name="connsiteY5" fmla="*/ 885825 h 1571625"/>
              <a:gd name="connsiteX6" fmla="*/ 87479 w 1630910"/>
              <a:gd name="connsiteY6" fmla="*/ 1000125 h 1571625"/>
              <a:gd name="connsiteX7" fmla="*/ 116054 w 1630910"/>
              <a:gd name="connsiteY7" fmla="*/ 1085850 h 1571625"/>
              <a:gd name="connsiteX8" fmla="*/ 144629 w 1630910"/>
              <a:gd name="connsiteY8" fmla="*/ 1200150 h 1571625"/>
              <a:gd name="connsiteX9" fmla="*/ 287504 w 1630910"/>
              <a:gd name="connsiteY9" fmla="*/ 1371600 h 1571625"/>
              <a:gd name="connsiteX10" fmla="*/ 544679 w 1630910"/>
              <a:gd name="connsiteY10" fmla="*/ 1485900 h 1571625"/>
              <a:gd name="connsiteX11" fmla="*/ 630404 w 1630910"/>
              <a:gd name="connsiteY11" fmla="*/ 1514475 h 1571625"/>
              <a:gd name="connsiteX12" fmla="*/ 716129 w 1630910"/>
              <a:gd name="connsiteY12" fmla="*/ 1543050 h 1571625"/>
              <a:gd name="connsiteX13" fmla="*/ 801854 w 1630910"/>
              <a:gd name="connsiteY13" fmla="*/ 1571625 h 1571625"/>
              <a:gd name="connsiteX14" fmla="*/ 1144754 w 1630910"/>
              <a:gd name="connsiteY14" fmla="*/ 1543050 h 1571625"/>
              <a:gd name="connsiteX15" fmla="*/ 1316204 w 1630910"/>
              <a:gd name="connsiteY15" fmla="*/ 1485900 h 1571625"/>
              <a:gd name="connsiteX16" fmla="*/ 1487654 w 1630910"/>
              <a:gd name="connsiteY16" fmla="*/ 1400175 h 1571625"/>
              <a:gd name="connsiteX17" fmla="*/ 1573379 w 1630910"/>
              <a:gd name="connsiteY17" fmla="*/ 1143000 h 1571625"/>
              <a:gd name="connsiteX18" fmla="*/ 1601954 w 1630910"/>
              <a:gd name="connsiteY18" fmla="*/ 1057275 h 1571625"/>
              <a:gd name="connsiteX19" fmla="*/ 1630529 w 1630910"/>
              <a:gd name="connsiteY19" fmla="*/ 857250 h 1571625"/>
              <a:gd name="connsiteX20" fmla="*/ 1601954 w 1630910"/>
              <a:gd name="connsiteY20" fmla="*/ 371475 h 1571625"/>
              <a:gd name="connsiteX21" fmla="*/ 1487654 w 1630910"/>
              <a:gd name="connsiteY21" fmla="*/ 200025 h 1571625"/>
              <a:gd name="connsiteX22" fmla="*/ 1316204 w 1630910"/>
              <a:gd name="connsiteY22" fmla="*/ 85725 h 1571625"/>
              <a:gd name="connsiteX23" fmla="*/ 1001879 w 1630910"/>
              <a:gd name="connsiteY23" fmla="*/ 28575 h 1571625"/>
              <a:gd name="connsiteX24" fmla="*/ 916154 w 1630910"/>
              <a:gd name="connsiteY24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10" h="1571625">
                <a:moveTo>
                  <a:pt x="430379" y="28575"/>
                </a:moveTo>
                <a:lnTo>
                  <a:pt x="144629" y="228600"/>
                </a:lnTo>
                <a:cubicBezTo>
                  <a:pt x="116393" y="248148"/>
                  <a:pt x="58904" y="285750"/>
                  <a:pt x="58904" y="285750"/>
                </a:cubicBezTo>
                <a:cubicBezTo>
                  <a:pt x="39854" y="314325"/>
                  <a:pt x="3659" y="337185"/>
                  <a:pt x="1754" y="371475"/>
                </a:cubicBezTo>
                <a:cubicBezTo>
                  <a:pt x="-6189" y="514447"/>
                  <a:pt x="14516" y="657784"/>
                  <a:pt x="30329" y="800100"/>
                </a:cubicBezTo>
                <a:cubicBezTo>
                  <a:pt x="33655" y="830036"/>
                  <a:pt x="50629" y="856863"/>
                  <a:pt x="58904" y="885825"/>
                </a:cubicBezTo>
                <a:cubicBezTo>
                  <a:pt x="69693" y="923587"/>
                  <a:pt x="76690" y="962363"/>
                  <a:pt x="87479" y="1000125"/>
                </a:cubicBezTo>
                <a:cubicBezTo>
                  <a:pt x="95754" y="1029087"/>
                  <a:pt x="107779" y="1056888"/>
                  <a:pt x="116054" y="1085850"/>
                </a:cubicBezTo>
                <a:cubicBezTo>
                  <a:pt x="126843" y="1123612"/>
                  <a:pt x="129159" y="1164053"/>
                  <a:pt x="144629" y="1200150"/>
                </a:cubicBezTo>
                <a:cubicBezTo>
                  <a:pt x="169604" y="1258425"/>
                  <a:pt x="241732" y="1333457"/>
                  <a:pt x="287504" y="1371600"/>
                </a:cubicBezTo>
                <a:cubicBezTo>
                  <a:pt x="378070" y="1447072"/>
                  <a:pt x="420080" y="1444367"/>
                  <a:pt x="544679" y="1485900"/>
                </a:cubicBezTo>
                <a:lnTo>
                  <a:pt x="630404" y="1514475"/>
                </a:lnTo>
                <a:lnTo>
                  <a:pt x="716129" y="1543050"/>
                </a:lnTo>
                <a:lnTo>
                  <a:pt x="801854" y="1571625"/>
                </a:lnTo>
                <a:cubicBezTo>
                  <a:pt x="916154" y="1562100"/>
                  <a:pt x="1031618" y="1561906"/>
                  <a:pt x="1144754" y="1543050"/>
                </a:cubicBezTo>
                <a:cubicBezTo>
                  <a:pt x="1204176" y="1533146"/>
                  <a:pt x="1259054" y="1504950"/>
                  <a:pt x="1316204" y="1485900"/>
                </a:cubicBezTo>
                <a:cubicBezTo>
                  <a:pt x="1434510" y="1446465"/>
                  <a:pt x="1376867" y="1474033"/>
                  <a:pt x="1487654" y="1400175"/>
                </a:cubicBezTo>
                <a:lnTo>
                  <a:pt x="1573379" y="1143000"/>
                </a:lnTo>
                <a:lnTo>
                  <a:pt x="1601954" y="1057275"/>
                </a:lnTo>
                <a:cubicBezTo>
                  <a:pt x="1611479" y="990600"/>
                  <a:pt x="1630529" y="924602"/>
                  <a:pt x="1630529" y="857250"/>
                </a:cubicBezTo>
                <a:cubicBezTo>
                  <a:pt x="1630529" y="695045"/>
                  <a:pt x="1636411" y="529978"/>
                  <a:pt x="1601954" y="371475"/>
                </a:cubicBezTo>
                <a:cubicBezTo>
                  <a:pt x="1587363" y="304357"/>
                  <a:pt x="1544804" y="238125"/>
                  <a:pt x="1487654" y="200025"/>
                </a:cubicBezTo>
                <a:cubicBezTo>
                  <a:pt x="1430504" y="161925"/>
                  <a:pt x="1382839" y="102384"/>
                  <a:pt x="1316204" y="85725"/>
                </a:cubicBezTo>
                <a:cubicBezTo>
                  <a:pt x="1136563" y="40815"/>
                  <a:pt x="1240782" y="62704"/>
                  <a:pt x="1001879" y="28575"/>
                </a:cubicBezTo>
                <a:lnTo>
                  <a:pt x="916154" y="0"/>
                </a:lnTo>
              </a:path>
            </a:pathLst>
          </a:custGeom>
          <a:solidFill>
            <a:srgbClr val="0C234B"/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36CF7436-5B9A-6B72-ADED-9ACFD77B7154}"/>
              </a:ext>
            </a:extLst>
          </p:cNvPr>
          <p:cNvSpPr/>
          <p:nvPr/>
        </p:nvSpPr>
        <p:spPr>
          <a:xfrm>
            <a:off x="15846078" y="6494023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CC88FC74-06B9-9398-639C-C7B5F92A663D}"/>
              </a:ext>
            </a:extLst>
          </p:cNvPr>
          <p:cNvSpPr/>
          <p:nvPr/>
        </p:nvSpPr>
        <p:spPr>
          <a:xfrm>
            <a:off x="15855603" y="6827398"/>
            <a:ext cx="1517997" cy="85725"/>
          </a:xfrm>
          <a:custGeom>
            <a:avLst/>
            <a:gdLst>
              <a:gd name="connsiteX0" fmla="*/ 0 w 1517997"/>
              <a:gd name="connsiteY0" fmla="*/ 0 h 85725"/>
              <a:gd name="connsiteX1" fmla="*/ 200025 w 1517997"/>
              <a:gd name="connsiteY1" fmla="*/ 28575 h 85725"/>
              <a:gd name="connsiteX2" fmla="*/ 1285875 w 1517997"/>
              <a:gd name="connsiteY2" fmla="*/ 85725 h 85725"/>
              <a:gd name="connsiteX3" fmla="*/ 1514475 w 1517997"/>
              <a:gd name="connsiteY3" fmla="*/ 28575 h 85725"/>
              <a:gd name="connsiteX4" fmla="*/ 1514475 w 1517997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97" h="85725">
                <a:moveTo>
                  <a:pt x="0" y="0"/>
                </a:moveTo>
                <a:cubicBezTo>
                  <a:pt x="66675" y="9525"/>
                  <a:pt x="132822" y="24095"/>
                  <a:pt x="200025" y="28575"/>
                </a:cubicBezTo>
                <a:cubicBezTo>
                  <a:pt x="561673" y="52685"/>
                  <a:pt x="1285875" y="85725"/>
                  <a:pt x="1285875" y="85725"/>
                </a:cubicBezTo>
                <a:cubicBezTo>
                  <a:pt x="1306484" y="81603"/>
                  <a:pt x="1476818" y="53680"/>
                  <a:pt x="1514475" y="28575"/>
                </a:cubicBezTo>
                <a:cubicBezTo>
                  <a:pt x="1522400" y="23291"/>
                  <a:pt x="1514475" y="9525"/>
                  <a:pt x="1514475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F0DD851-D441-8CAC-FC1B-5C775635F2C9}"/>
              </a:ext>
            </a:extLst>
          </p:cNvPr>
          <p:cNvCxnSpPr>
            <a:cxnSpLocks/>
          </p:cNvCxnSpPr>
          <p:nvPr/>
        </p:nvCxnSpPr>
        <p:spPr>
          <a:xfrm flipH="1">
            <a:off x="15118757" y="5318522"/>
            <a:ext cx="658531" cy="0"/>
          </a:xfrm>
          <a:prstGeom prst="straightConnector1">
            <a:avLst/>
          </a:prstGeom>
          <a:ln w="76200">
            <a:solidFill>
              <a:srgbClr val="0C2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45AC29C-F981-BE2C-47C2-209A4245D66C}"/>
              </a:ext>
            </a:extLst>
          </p:cNvPr>
          <p:cNvCxnSpPr>
            <a:cxnSpLocks/>
          </p:cNvCxnSpPr>
          <p:nvPr/>
        </p:nvCxnSpPr>
        <p:spPr>
          <a:xfrm>
            <a:off x="15187547" y="5636773"/>
            <a:ext cx="658531" cy="0"/>
          </a:xfrm>
          <a:prstGeom prst="straightConnector1">
            <a:avLst/>
          </a:prstGeom>
          <a:ln w="76200">
            <a:solidFill>
              <a:srgbClr val="0C2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ject 2">
            <a:extLst>
              <a:ext uri="{FF2B5EF4-FFF2-40B4-BE49-F238E27FC236}">
                <a16:creationId xmlns:a16="http://schemas.microsoft.com/office/drawing/2014/main" id="{E8AEF2FA-0778-8306-BE1F-A5C07C670570}"/>
              </a:ext>
            </a:extLst>
          </p:cNvPr>
          <p:cNvSpPr txBox="1">
            <a:spLocks/>
          </p:cNvSpPr>
          <p:nvPr/>
        </p:nvSpPr>
        <p:spPr>
          <a:xfrm>
            <a:off x="3468465" y="32385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5500" b="1" kern="0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rotective Ventilation Prevents</a:t>
            </a:r>
          </a:p>
        </p:txBody>
      </p:sp>
    </p:spTree>
    <p:extLst>
      <p:ext uri="{BB962C8B-B14F-4D97-AF65-F5344CB8AC3E}">
        <p14:creationId xmlns:p14="http://schemas.microsoft.com/office/powerpoint/2010/main" val="169417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8E91-69D2-7DE3-AF7F-64C519829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0DC694F0-C5C6-524E-51ED-C0C1A90CC294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B6614-EA3F-1D8B-55D4-322AC522EF58}"/>
              </a:ext>
            </a:extLst>
          </p:cNvPr>
          <p:cNvSpPr txBox="1"/>
          <p:nvPr/>
        </p:nvSpPr>
        <p:spPr>
          <a:xfrm>
            <a:off x="2590800" y="8218464"/>
            <a:ext cx="13182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/>
              <a:t>Lung </a:t>
            </a:r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rotective Ventilation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8CFFA-7C4E-123D-DB53-C4CB41782E7F}"/>
              </a:ext>
            </a:extLst>
          </p:cNvPr>
          <p:cNvSpPr txBox="1"/>
          <p:nvPr/>
        </p:nvSpPr>
        <p:spPr>
          <a:xfrm>
            <a:off x="3505200" y="7098893"/>
            <a:ext cx="11277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roning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82930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DFDA7-B19B-FC00-E652-4D937B65B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0EA7E6-E9D4-F5A7-A8EB-5A5E1EF5B8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7239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 err="1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roning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500" b="1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ProSeva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8F83AE2-0548-9F55-EA40-7A93CBFA8923}"/>
              </a:ext>
            </a:extLst>
          </p:cNvPr>
          <p:cNvSpPr txBox="1"/>
          <p:nvPr/>
        </p:nvSpPr>
        <p:spPr>
          <a:xfrm>
            <a:off x="3561047" y="9251296"/>
            <a:ext cx="12136153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Guerin, R., et al.  (2013). Prone positioning in severe acute respiratory distress syndrome. New England Journal of Medicine, 368(23), 2159–2168.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9A7B7799-4027-0958-DD73-42CAB60E242F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2FE5DA3-0A21-27EA-A603-8CDD9ACB5E97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F070DA2-398C-28A2-B39F-19EF82E2652D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Intubated patients w/ severe ARDS, P:F&lt;150, FiO2 &gt;60%, PEEP 5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Prone positioning x 16 hours, supination x 4, repeated if still severe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Regular, supine positioning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Significantly decreased 28 and 90 day mortality, NNT 10</a:t>
            </a:r>
          </a:p>
        </p:txBody>
      </p:sp>
    </p:spTree>
    <p:extLst>
      <p:ext uri="{BB962C8B-B14F-4D97-AF65-F5344CB8AC3E}">
        <p14:creationId xmlns:p14="http://schemas.microsoft.com/office/powerpoint/2010/main" val="532383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64D92-32AB-0863-5868-319FA062B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E03D5E12-E038-AB53-CC3B-C95FE03CB164}"/>
              </a:ext>
            </a:extLst>
          </p:cNvPr>
          <p:cNvSpPr txBox="1"/>
          <p:nvPr/>
        </p:nvSpPr>
        <p:spPr>
          <a:xfrm>
            <a:off x="3561047" y="9105900"/>
            <a:ext cx="12136153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Protti, A., Santini, A., </a:t>
            </a:r>
            <a:r>
              <a:rPr lang="en-US" dirty="0" err="1"/>
              <a:t>Pennati</a:t>
            </a:r>
            <a:r>
              <a:rPr lang="en-US" dirty="0"/>
              <a:t>, F. </a:t>
            </a:r>
            <a:r>
              <a:rPr lang="en-US" i="1" dirty="0"/>
              <a:t>et al.</a:t>
            </a:r>
            <a:r>
              <a:rPr lang="en-US" dirty="0"/>
              <a:t> Lung response to prone positioning in mechanically-ventilated patients with COVID-19. </a:t>
            </a:r>
            <a:r>
              <a:rPr lang="en-US" i="1" dirty="0"/>
              <a:t>Crit Care</a:t>
            </a:r>
            <a:r>
              <a:rPr lang="en-US" dirty="0"/>
              <a:t> </a:t>
            </a:r>
            <a:r>
              <a:rPr lang="en-US" b="1" dirty="0"/>
              <a:t>26</a:t>
            </a:r>
            <a:r>
              <a:rPr lang="en-US" dirty="0"/>
              <a:t>, 127 (2022). https://</a:t>
            </a:r>
            <a:r>
              <a:rPr lang="en-US" dirty="0" err="1"/>
              <a:t>doi.org</a:t>
            </a:r>
            <a:r>
              <a:rPr lang="en-US" dirty="0"/>
              <a:t>/10.1186/s13054-022-03996-0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4956B09B-8E62-A16F-D48C-137F743AFA4A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7207E7E-991B-6B4C-C1A2-3BED138C2F2A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D4537D9-B607-BE65-E9AB-FA04F5774B6B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endParaRPr lang="en-US" sz="4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ollage of images of a lung&#10;&#10;AI-generated content may be incorrect.">
            <a:extLst>
              <a:ext uri="{FF2B5EF4-FFF2-40B4-BE49-F238E27FC236}">
                <a16:creationId xmlns:a16="http://schemas.microsoft.com/office/drawing/2014/main" id="{A6D4CAAF-9AE8-C9B7-50E5-188E46C81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82204"/>
            <a:ext cx="10068433" cy="642873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63280A27-6B60-2B7D-D3F2-F823E8913592}"/>
              </a:ext>
            </a:extLst>
          </p:cNvPr>
          <p:cNvSpPr txBox="1">
            <a:spLocks/>
          </p:cNvSpPr>
          <p:nvPr/>
        </p:nvSpPr>
        <p:spPr>
          <a:xfrm>
            <a:off x="12877800" y="1485900"/>
            <a:ext cx="54102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b="1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Proning</a:t>
            </a:r>
            <a:endParaRPr lang="en-US" sz="5500" b="1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Improves V/Q mismatch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Offloads R heart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Improves mortality </a:t>
            </a:r>
          </a:p>
        </p:txBody>
      </p:sp>
    </p:spTree>
    <p:extLst>
      <p:ext uri="{BB962C8B-B14F-4D97-AF65-F5344CB8AC3E}">
        <p14:creationId xmlns:p14="http://schemas.microsoft.com/office/powerpoint/2010/main" val="94887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97E74-30AD-1EA6-F916-32629C77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D00C4B45-FF4D-C1A3-5DAD-84965BB96CD3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171E0-09E2-5EC2-809A-E0DF98628ECC}"/>
              </a:ext>
            </a:extLst>
          </p:cNvPr>
          <p:cNvSpPr txBox="1"/>
          <p:nvPr/>
        </p:nvSpPr>
        <p:spPr>
          <a:xfrm>
            <a:off x="2590800" y="8218464"/>
            <a:ext cx="13182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/>
              <a:t>Lung </a:t>
            </a:r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rotective Ventilation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3729F-A0B4-9320-47CA-FDEB0645328C}"/>
              </a:ext>
            </a:extLst>
          </p:cNvPr>
          <p:cNvSpPr txBox="1"/>
          <p:nvPr/>
        </p:nvSpPr>
        <p:spPr>
          <a:xfrm>
            <a:off x="3505200" y="7098893"/>
            <a:ext cx="11277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roning</a:t>
            </a:r>
            <a:endParaRPr lang="en-US" sz="6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48E48-A30C-7F82-01B0-370E249439EE}"/>
              </a:ext>
            </a:extLst>
          </p:cNvPr>
          <p:cNvSpPr txBox="1"/>
          <p:nvPr/>
        </p:nvSpPr>
        <p:spPr>
          <a:xfrm>
            <a:off x="4114800" y="5979322"/>
            <a:ext cx="100965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rednisone (Dexamethasone)</a:t>
            </a:r>
          </a:p>
        </p:txBody>
      </p:sp>
    </p:spTree>
    <p:extLst>
      <p:ext uri="{BB962C8B-B14F-4D97-AF65-F5344CB8AC3E}">
        <p14:creationId xmlns:p14="http://schemas.microsoft.com/office/powerpoint/2010/main" val="57848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BE9A-71CB-44BC-09B2-E346A667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6B69C1-F366-2CEC-FADE-E3DD0A4D11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432071"/>
            <a:ext cx="135398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500" b="1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rednisone” aka Dex – DEXA-ARDS Trial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4B407FD-6CF5-DAC9-D33B-F8585CACAA8A}"/>
              </a:ext>
            </a:extLst>
          </p:cNvPr>
          <p:cNvSpPr txBox="1"/>
          <p:nvPr/>
        </p:nvSpPr>
        <p:spPr>
          <a:xfrm>
            <a:off x="2391092" y="9197314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Villar J, Ferrando, et al;. Dexamethasone treatment for the acute respiratory distress syndrome: a </a:t>
            </a:r>
            <a:r>
              <a:rPr lang="en-US" dirty="0" err="1"/>
              <a:t>multicentre</a:t>
            </a:r>
            <a:r>
              <a:rPr lang="en-US" dirty="0"/>
              <a:t>, </a:t>
            </a:r>
            <a:r>
              <a:rPr lang="en-US" dirty="0" err="1"/>
              <a:t>randomised</a:t>
            </a:r>
            <a:r>
              <a:rPr lang="en-US" dirty="0"/>
              <a:t> controlled trial. Lancet Respir Med. 2020 Mar;8(3):267-276. </a:t>
            </a:r>
            <a:r>
              <a:rPr lang="en-US" dirty="0" err="1"/>
              <a:t>doi</a:t>
            </a:r>
            <a:r>
              <a:rPr lang="en-US" dirty="0"/>
              <a:t>: 10.1016/S2213-2600(19)30417-5. </a:t>
            </a:r>
            <a:r>
              <a:rPr lang="en-US" dirty="0" err="1"/>
              <a:t>Epub</a:t>
            </a:r>
            <a:r>
              <a:rPr lang="en-US" dirty="0"/>
              <a:t> 2020 Feb 7. PMID: 32043986.</a:t>
            </a:r>
            <a:endParaRPr lang="en-US" b="1" dirty="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040D1B3F-5239-9E4D-D5B3-BC2CBB2EBD4F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1834C73-DFA3-9F7C-E880-1B78D56C3D01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43ACBD3-B883-F103-6558-FB14E3E0F9E2}"/>
              </a:ext>
            </a:extLst>
          </p:cNvPr>
          <p:cNvSpPr txBox="1">
            <a:spLocks/>
          </p:cNvSpPr>
          <p:nvPr/>
        </p:nvSpPr>
        <p:spPr>
          <a:xfrm>
            <a:off x="3681322" y="1952018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277 patients with ARDS, P:F &lt; 200, PEEP &gt;10, FiO2 &gt;50%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Dexamethasone 20 mg daily x 5 days, then 10 mg daily x 5 days 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No steroid therapy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More ventilator-free days, improved 60 day mortality</a:t>
            </a:r>
          </a:p>
          <a:p>
            <a:pPr marL="12700">
              <a:spcBef>
                <a:spcPts val="100"/>
              </a:spcBef>
            </a:pPr>
            <a:endParaRPr lang="en-US" sz="4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en-US" sz="4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  <a:r>
              <a:rPr lang="en-US" sz="4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500" kern="0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steroid-responsive conditions, including severe PNA (CAPE COD trial)</a:t>
            </a:r>
          </a:p>
          <a:p>
            <a:pPr marL="12700">
              <a:spcBef>
                <a:spcPts val="100"/>
              </a:spcBef>
            </a:pPr>
            <a:endParaRPr lang="en-US" sz="4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3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72AE-82EA-046D-A7A4-100B40B7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35BE216-D694-BF69-5B22-157C5D7072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647700"/>
            <a:ext cx="14225678" cy="1571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Respiratory Distress Syndrome (ARDS)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5A9D89C-78D2-C0F8-419A-E4A4F94BA456}"/>
              </a:ext>
            </a:extLst>
          </p:cNvPr>
          <p:cNvSpPr txBox="1"/>
          <p:nvPr/>
        </p:nvSpPr>
        <p:spPr>
          <a:xfrm>
            <a:off x="3561046" y="9251296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Diamond M, Peniston HL, Sanghavi DK, et al. Acute Respiratory Distress Syndrome. [Updated 2024 Jan 31]. In: </a:t>
            </a:r>
            <a:r>
              <a:rPr lang="en-US" dirty="0" err="1"/>
              <a:t>StatPearls</a:t>
            </a:r>
            <a:r>
              <a:rPr lang="en-US" dirty="0"/>
              <a:t> [Internet]. Treasure Island (FL): </a:t>
            </a:r>
            <a:r>
              <a:rPr lang="en-US" dirty="0" err="1"/>
              <a:t>StatPearls</a:t>
            </a:r>
            <a:r>
              <a:rPr lang="en-US" dirty="0"/>
              <a:t> Publishing; 2025 Jan-. Available from: https://</a:t>
            </a:r>
            <a:r>
              <a:rPr lang="en-US" dirty="0" err="1"/>
              <a:t>www.ncbi.nlm.nih.gov</a:t>
            </a:r>
            <a:r>
              <a:rPr lang="en-US" dirty="0"/>
              <a:t>/books/NBK436002/</a:t>
            </a:r>
            <a:endParaRPr lang="en-US" sz="2000" dirty="0">
              <a:solidFill>
                <a:srgbClr val="0C234B"/>
              </a:solidFill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6B1E859-E565-A197-8653-CFABC56CB7B4}"/>
              </a:ext>
            </a:extLst>
          </p:cNvPr>
          <p:cNvSpPr txBox="1"/>
          <p:nvPr/>
        </p:nvSpPr>
        <p:spPr>
          <a:xfrm>
            <a:off x="3645463" y="2843212"/>
            <a:ext cx="12777878" cy="46005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C234A"/>
                </a:solidFill>
                <a:latin typeface="Times New Roman"/>
                <a:cs typeface="Times New Roman"/>
              </a:rPr>
              <a:t>Diffuse, inflammatory disease 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C234A"/>
                </a:solidFill>
                <a:latin typeface="Times New Roman"/>
                <a:cs typeface="Times New Roman"/>
              </a:rPr>
              <a:t>Capillary injury / diffuse alveolar damage</a:t>
            </a:r>
          </a:p>
          <a:p>
            <a:pPr marL="1155700" lvl="1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C234A"/>
                </a:solidFill>
                <a:latin typeface="Times New Roman"/>
                <a:cs typeface="Times New Roman"/>
              </a:rPr>
              <a:t>Multiple cytokines / inflammatory markers implicated</a:t>
            </a:r>
          </a:p>
          <a:p>
            <a:pPr marL="1612900" lvl="2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4500" dirty="0">
              <a:solidFill>
                <a:srgbClr val="0C234A"/>
              </a:solidFill>
              <a:latin typeface="Times New Roman"/>
              <a:cs typeface="Times New Roman"/>
            </a:endParaRP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C234A"/>
                </a:solidFill>
                <a:latin typeface="Times New Roman"/>
                <a:cs typeface="Times New Roman"/>
              </a:rPr>
              <a:t>Impaired gas exchange, decreased compliance, R heart strain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4500" dirty="0">
              <a:solidFill>
                <a:srgbClr val="0C234A"/>
              </a:solidFill>
              <a:latin typeface="Times New Roman"/>
              <a:cs typeface="Times New Roman"/>
            </a:endParaRP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3AA7D3D3-47C5-DB20-BF40-F8D371111C86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7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41626-9F71-1957-E86F-610E4BA2A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AA24BFC-D0D7-9BF4-A9C7-983F8293E2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0" y="602755"/>
            <a:ext cx="14606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Caveat – Prior studies suggested against steroids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0D758527-2711-51A1-92B3-C939914EB8FB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7DF1BDE-569A-15E9-0143-7DA1DE544478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95EDFD3E-7D0D-2DFD-85B9-3296522F2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92" y="6214460"/>
            <a:ext cx="7772400" cy="2498271"/>
          </a:xfrm>
          <a:prstGeom prst="rect">
            <a:avLst/>
          </a:prstGeom>
        </p:spPr>
      </p:pic>
      <p:pic>
        <p:nvPicPr>
          <p:cNvPr id="8" name="Picture 7" descr="A close-up of a medical information&#10;&#10;AI-generated content may be incorrect.">
            <a:extLst>
              <a:ext uri="{FF2B5EF4-FFF2-40B4-BE49-F238E27FC236}">
                <a16:creationId xmlns:a16="http://schemas.microsoft.com/office/drawing/2014/main" id="{C42975A3-E0A2-0F73-1361-65CD9C6FB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54" y="4457700"/>
            <a:ext cx="6243692" cy="2702831"/>
          </a:xfrm>
          <a:prstGeom prst="rect">
            <a:avLst/>
          </a:prstGeom>
        </p:spPr>
      </p:pic>
      <p:pic>
        <p:nvPicPr>
          <p:cNvPr id="11" name="Picture 10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5C4906C6-9519-950A-B76E-255062201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88" y="2883021"/>
            <a:ext cx="6997700" cy="3089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7D4E4C-9340-0E4C-8E13-98DF13555083}"/>
              </a:ext>
            </a:extLst>
          </p:cNvPr>
          <p:cNvSpPr txBox="1"/>
          <p:nvPr/>
        </p:nvSpPr>
        <p:spPr>
          <a:xfrm>
            <a:off x="5662607" y="8877300"/>
            <a:ext cx="93774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1" kern="0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steroids given, earlier is better than later!</a:t>
            </a:r>
            <a:endParaRPr lang="en-US" sz="3000" kern="0" dirty="0">
              <a:solidFill>
                <a:srgbClr val="AB05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3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348BB-21CE-D61C-97B2-060F6039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EABAA0-30A2-5484-CDA0-1E1D65FF29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0400" y="723900"/>
            <a:ext cx="141732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reasonable framework for steroids in ARDS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B415B81-73B7-F8EC-16F5-810B7A8438E2}"/>
              </a:ext>
            </a:extLst>
          </p:cNvPr>
          <p:cNvSpPr txBox="1"/>
          <p:nvPr/>
        </p:nvSpPr>
        <p:spPr>
          <a:xfrm>
            <a:off x="2391092" y="9271467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COUNTERPOINT: Should Corticosteroids Be Routine Treatment in Early ARDS? No. Hensley, Matthew K. et al. CHEST, Volume 159, Issue 1, 29 - 33</a:t>
            </a:r>
          </a:p>
          <a:p>
            <a:endParaRPr lang="en-US" b="1" dirty="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7FEF1568-C14C-5920-50AE-A3D6A53AE7E5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4810A2C-071D-6D0C-FCEE-B75D5A857D63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hart with different colors of the same color&#10;&#10;AI-generated content may be incorrect.">
            <a:extLst>
              <a:ext uri="{FF2B5EF4-FFF2-40B4-BE49-F238E27FC236}">
                <a16:creationId xmlns:a16="http://schemas.microsoft.com/office/drawing/2014/main" id="{35DEE758-8DB5-1E14-5358-820B6632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7590"/>
            <a:ext cx="9525000" cy="6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68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2EC31-2752-BFEB-090D-9A917274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3A658CB2-17D6-0EB5-2863-AE65627D7775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15F93-2382-BAC9-2759-B681AB2E26C7}"/>
              </a:ext>
            </a:extLst>
          </p:cNvPr>
          <p:cNvSpPr txBox="1"/>
          <p:nvPr/>
        </p:nvSpPr>
        <p:spPr>
          <a:xfrm>
            <a:off x="2590800" y="8218464"/>
            <a:ext cx="13182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/>
              <a:t>Lung </a:t>
            </a:r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rotective Ventilation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7D66F-B51C-BBE5-B46F-4AD82F54BC2D}"/>
              </a:ext>
            </a:extLst>
          </p:cNvPr>
          <p:cNvSpPr txBox="1"/>
          <p:nvPr/>
        </p:nvSpPr>
        <p:spPr>
          <a:xfrm>
            <a:off x="3505200" y="7098893"/>
            <a:ext cx="11277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roning</a:t>
            </a:r>
            <a:endParaRPr lang="en-US" sz="6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BED29-82DE-1307-779B-B40E2584D9AE}"/>
              </a:ext>
            </a:extLst>
          </p:cNvPr>
          <p:cNvSpPr txBox="1"/>
          <p:nvPr/>
        </p:nvSpPr>
        <p:spPr>
          <a:xfrm>
            <a:off x="4114800" y="5979322"/>
            <a:ext cx="100965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rednisone (Dexamethasone)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4C363-55A0-D223-51FF-CD9CB8043688}"/>
              </a:ext>
            </a:extLst>
          </p:cNvPr>
          <p:cNvSpPr txBox="1"/>
          <p:nvPr/>
        </p:nvSpPr>
        <p:spPr>
          <a:xfrm>
            <a:off x="5486400" y="4854528"/>
            <a:ext cx="76200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aralytics</a:t>
            </a:r>
          </a:p>
        </p:txBody>
      </p:sp>
    </p:spTree>
    <p:extLst>
      <p:ext uri="{BB962C8B-B14F-4D97-AF65-F5344CB8AC3E}">
        <p14:creationId xmlns:p14="http://schemas.microsoft.com/office/powerpoint/2010/main" val="137744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E2DCC-8532-4905-AE81-DE87A5F03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CF239A5-4AA1-5517-A62D-DA93598A4D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70153" y="258999"/>
            <a:ext cx="150876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aralytics – Improve compliance, use if needed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9154912-27C0-BE13-FC16-B94338625D59}"/>
              </a:ext>
            </a:extLst>
          </p:cNvPr>
          <p:cNvSpPr txBox="1"/>
          <p:nvPr/>
        </p:nvSpPr>
        <p:spPr>
          <a:xfrm>
            <a:off x="270081" y="9662215"/>
            <a:ext cx="17141832" cy="73157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National Heart, Lung, and Blood Institute PETAL Clinical Trials Network. Early neuromuscular blockade in the acute respiratory distress syndrome. </a:t>
            </a:r>
            <a:r>
              <a:rPr lang="en-US" i="1" dirty="0"/>
              <a:t>N Engl J Med</a:t>
            </a:r>
            <a:r>
              <a:rPr lang="en-US" dirty="0"/>
              <a:t>. 2019;380(21):1997-2008</a:t>
            </a:r>
          </a:p>
          <a:p>
            <a:r>
              <a:rPr lang="en-US" dirty="0"/>
              <a:t>Papazian L, Forel JM, </a:t>
            </a:r>
            <a:r>
              <a:rPr lang="en-US" dirty="0" err="1"/>
              <a:t>Gacouin</a:t>
            </a:r>
            <a:r>
              <a:rPr lang="en-US" dirty="0"/>
              <a:t> A, et al; ACURASYS Study Investigators. Neuromuscular blockers in early acute respiratory distress syndrome. </a:t>
            </a:r>
            <a:r>
              <a:rPr lang="en-US" i="1" dirty="0"/>
              <a:t>N Engl J Med</a:t>
            </a:r>
            <a:r>
              <a:rPr lang="en-US" dirty="0"/>
              <a:t>. 2010;363(12):1107-1116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42F76853-F79A-3B2B-72D1-181E41F7F1EF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B6CE2D3-2411-F9C8-9366-6D099A41C4A0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A367C39-1506-4FD3-1A40-A5F4718DCE11}"/>
              </a:ext>
            </a:extLst>
          </p:cNvPr>
          <p:cNvSpPr txBox="1">
            <a:spLocks/>
          </p:cNvSpPr>
          <p:nvPr/>
        </p:nvSpPr>
        <p:spPr>
          <a:xfrm>
            <a:off x="2286000" y="2781300"/>
            <a:ext cx="68580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– 1006 ARDS patients, P:F &lt; 150, PEEP &gt;8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Continuous </a:t>
            </a:r>
            <a:r>
              <a:rPr lang="en-US" sz="40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cisatracurium</a:t>
            </a: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48h w/ deep sedation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Usual care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– 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Stopped early for futility, no mortality difference, increased cardiovascular events</a:t>
            </a: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vs 14, P=0.02) and worse mobility with paralytic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350EE64-FBCE-91B6-BE38-3AB99E592138}"/>
              </a:ext>
            </a:extLst>
          </p:cNvPr>
          <p:cNvSpPr txBox="1">
            <a:spLocks/>
          </p:cNvSpPr>
          <p:nvPr/>
        </p:nvSpPr>
        <p:spPr>
          <a:xfrm>
            <a:off x="3898872" y="1648838"/>
            <a:ext cx="4876800" cy="98006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 (2019)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146B21F-B4D9-44DE-0794-E98FA1A23788}"/>
              </a:ext>
            </a:extLst>
          </p:cNvPr>
          <p:cNvSpPr txBox="1">
            <a:spLocks/>
          </p:cNvSpPr>
          <p:nvPr/>
        </p:nvSpPr>
        <p:spPr>
          <a:xfrm>
            <a:off x="11049000" y="1605469"/>
            <a:ext cx="6017861" cy="98006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ACURASYS (2020)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38FB8F1-BB7B-BEEA-BD0C-01B9ECC0AF0D}"/>
              </a:ext>
            </a:extLst>
          </p:cNvPr>
          <p:cNvSpPr txBox="1">
            <a:spLocks/>
          </p:cNvSpPr>
          <p:nvPr/>
        </p:nvSpPr>
        <p:spPr>
          <a:xfrm>
            <a:off x="10553913" y="2781300"/>
            <a:ext cx="68580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– 340 ARDS patients, P:F &lt; 150, PEEP &gt;5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Continuous </a:t>
            </a:r>
            <a:r>
              <a:rPr lang="en-US" sz="40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cisatracurium</a:t>
            </a: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48h w/ deep sedation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Usual care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– 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adjusted 90-day mortality with paralytic therapy</a:t>
            </a:r>
          </a:p>
        </p:txBody>
      </p:sp>
    </p:spTree>
    <p:extLst>
      <p:ext uri="{BB962C8B-B14F-4D97-AF65-F5344CB8AC3E}">
        <p14:creationId xmlns:p14="http://schemas.microsoft.com/office/powerpoint/2010/main" val="126952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4B1B-689D-E314-E620-372D35C1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A8832A3D-49E7-6B9B-85C8-450132070DC8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EFDE1-BB5B-B003-C2DC-391EBEC9C745}"/>
              </a:ext>
            </a:extLst>
          </p:cNvPr>
          <p:cNvSpPr txBox="1"/>
          <p:nvPr/>
        </p:nvSpPr>
        <p:spPr>
          <a:xfrm>
            <a:off x="2590800" y="8218464"/>
            <a:ext cx="13182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/>
              <a:t>Lung </a:t>
            </a:r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rotective Ventilation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8144E-BEA0-37CF-3174-6FB433B881A8}"/>
              </a:ext>
            </a:extLst>
          </p:cNvPr>
          <p:cNvSpPr txBox="1"/>
          <p:nvPr/>
        </p:nvSpPr>
        <p:spPr>
          <a:xfrm>
            <a:off x="3505200" y="7098893"/>
            <a:ext cx="11277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roning</a:t>
            </a:r>
            <a:endParaRPr lang="en-US" sz="6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64CAD-5A4B-920E-4FB9-B77514EFAF94}"/>
              </a:ext>
            </a:extLst>
          </p:cNvPr>
          <p:cNvSpPr txBox="1"/>
          <p:nvPr/>
        </p:nvSpPr>
        <p:spPr>
          <a:xfrm>
            <a:off x="4114800" y="5979322"/>
            <a:ext cx="100965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rednisone (Dexamethasone)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0FAA8-7001-A9B1-CD7F-7B5665B995ED}"/>
              </a:ext>
            </a:extLst>
          </p:cNvPr>
          <p:cNvSpPr txBox="1"/>
          <p:nvPr/>
        </p:nvSpPr>
        <p:spPr>
          <a:xfrm>
            <a:off x="5486400" y="4854528"/>
            <a:ext cx="76200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aralytics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670E9-D476-1CEB-40BD-53D83AE51074}"/>
              </a:ext>
            </a:extLst>
          </p:cNvPr>
          <p:cNvSpPr txBox="1"/>
          <p:nvPr/>
        </p:nvSpPr>
        <p:spPr>
          <a:xfrm>
            <a:off x="5943600" y="3695700"/>
            <a:ext cx="6705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ee</a:t>
            </a:r>
          </a:p>
        </p:txBody>
      </p:sp>
    </p:spTree>
    <p:extLst>
      <p:ext uri="{BB962C8B-B14F-4D97-AF65-F5344CB8AC3E}">
        <p14:creationId xmlns:p14="http://schemas.microsoft.com/office/powerpoint/2010/main" val="244718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AD7D5-00C4-F546-7D89-373B6783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55271C5-37EE-FCC1-2C41-A451C6AE28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2200" y="723900"/>
            <a:ext cx="159258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ee” / Conservative Fluid Strategy – FACTT Trial (2006)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8401F87-D608-93DF-9DD6-2B2B9B7FC70B}"/>
              </a:ext>
            </a:extLst>
          </p:cNvPr>
          <p:cNvSpPr txBox="1"/>
          <p:nvPr/>
        </p:nvSpPr>
        <p:spPr>
          <a:xfrm>
            <a:off x="3572192" y="9282202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Wiedemann HP, et al. C</a:t>
            </a:r>
            <a:r>
              <a:rPr lang="en-US" dirty="0">
                <a:solidFill>
                  <a:srgbClr val="0C234B"/>
                </a:solidFill>
              </a:rPr>
              <a:t>omparison of two fluid-management strategies in acute lung injury. </a:t>
            </a:r>
            <a:r>
              <a:rPr lang="en-US" i="1" dirty="0">
                <a:solidFill>
                  <a:srgbClr val="0C234B"/>
                </a:solidFill>
              </a:rPr>
              <a:t>N Engl J Med</a:t>
            </a:r>
            <a:r>
              <a:rPr lang="en-US" dirty="0">
                <a:solidFill>
                  <a:srgbClr val="0C234B"/>
                </a:solidFill>
              </a:rPr>
              <a:t>. 2006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D68F68B2-AD71-013C-2155-7825107AE72D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FCEA42D-0444-C4CD-0D9B-687BD47F5CED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0DAB523-161E-8DFB-22DF-C5C27C20ABB8}"/>
              </a:ext>
            </a:extLst>
          </p:cNvPr>
          <p:cNvSpPr txBox="1">
            <a:spLocks/>
          </p:cNvSpPr>
          <p:nvPr/>
        </p:nvSpPr>
        <p:spPr>
          <a:xfrm>
            <a:off x="3539969" y="2781300"/>
            <a:ext cx="131588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2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2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1,000 patients with ALI (P:F &lt;300, bilateral infiltrates, no elevated LA pressure)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2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2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Liberal fluid strategy (CVP 10-14), targeted with fluids / </a:t>
            </a:r>
            <a:r>
              <a:rPr lang="en-US" sz="52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lasix</a:t>
            </a:r>
            <a:endParaRPr lang="en-US" sz="52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2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2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Conservative fluid strategy (CVP &lt;4)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2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2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No mortality difference, improved ventilator-free days with conservative strategy</a:t>
            </a:r>
          </a:p>
        </p:txBody>
      </p:sp>
    </p:spTree>
    <p:extLst>
      <p:ext uri="{BB962C8B-B14F-4D97-AF65-F5344CB8AC3E}">
        <p14:creationId xmlns:p14="http://schemas.microsoft.com/office/powerpoint/2010/main" val="2017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61722-199E-3C36-27A2-A7B057C9B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1F888750-8715-0CF9-E326-6C0EECCF2BC6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16E5FFE-8B3D-8AFC-B44B-46F213463A8B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2930278" cy="572816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every patient has CVC or reliable CVP readings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practice: Use Lasix to at least keep patient net even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Prioritize hemodynamics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911BFA2-0983-DFF3-122F-D9FF37F7FBCA}"/>
              </a:ext>
            </a:extLst>
          </p:cNvPr>
          <p:cNvSpPr txBox="1">
            <a:spLocks/>
          </p:cNvSpPr>
          <p:nvPr/>
        </p:nvSpPr>
        <p:spPr>
          <a:xfrm>
            <a:off x="1676400" y="876300"/>
            <a:ext cx="15925800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500" kern="0" dirty="0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Lungs are Happy Lungs!</a:t>
            </a: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57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6C23-9F5E-C5EB-184C-42BBCE18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0A668509-6060-34FF-A28B-C34E0E8751D6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5E831-B60E-A497-D3B0-0329D81AA433}"/>
              </a:ext>
            </a:extLst>
          </p:cNvPr>
          <p:cNvSpPr txBox="1"/>
          <p:nvPr/>
        </p:nvSpPr>
        <p:spPr>
          <a:xfrm>
            <a:off x="2590800" y="8218464"/>
            <a:ext cx="13182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/>
              <a:t>Lung </a:t>
            </a:r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rotective Ventilation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50ED4-822A-7092-1D30-7B3413F69907}"/>
              </a:ext>
            </a:extLst>
          </p:cNvPr>
          <p:cNvSpPr txBox="1"/>
          <p:nvPr/>
        </p:nvSpPr>
        <p:spPr>
          <a:xfrm>
            <a:off x="3505200" y="7098893"/>
            <a:ext cx="11277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roning</a:t>
            </a:r>
            <a:endParaRPr lang="en-US" sz="6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49168-882B-3557-9729-E466A7223467}"/>
              </a:ext>
            </a:extLst>
          </p:cNvPr>
          <p:cNvSpPr txBox="1"/>
          <p:nvPr/>
        </p:nvSpPr>
        <p:spPr>
          <a:xfrm>
            <a:off x="4114800" y="5979322"/>
            <a:ext cx="100965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rednisone (Dexamethasone)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D249B-202D-9819-D766-A62C60EF04B6}"/>
              </a:ext>
            </a:extLst>
          </p:cNvPr>
          <p:cNvSpPr txBox="1"/>
          <p:nvPr/>
        </p:nvSpPr>
        <p:spPr>
          <a:xfrm>
            <a:off x="5486400" y="4854528"/>
            <a:ext cx="76200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aralytics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88BE50-0CF2-E8EF-D5A7-7675013CFB82}"/>
              </a:ext>
            </a:extLst>
          </p:cNvPr>
          <p:cNvSpPr txBox="1"/>
          <p:nvPr/>
        </p:nvSpPr>
        <p:spPr>
          <a:xfrm>
            <a:off x="5943600" y="3695700"/>
            <a:ext cx="6705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0F82B-7D12-E978-2C79-39170942F40B}"/>
              </a:ext>
            </a:extLst>
          </p:cNvPr>
          <p:cNvSpPr txBox="1"/>
          <p:nvPr/>
        </p:nvSpPr>
        <p:spPr>
          <a:xfrm>
            <a:off x="6172200" y="2552700"/>
            <a:ext cx="6324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ulm</a:t>
            </a:r>
            <a:r>
              <a:rPr lang="en-US" sz="6500" dirty="0"/>
              <a:t> Vasodilators</a:t>
            </a:r>
          </a:p>
        </p:txBody>
      </p:sp>
    </p:spTree>
    <p:extLst>
      <p:ext uri="{BB962C8B-B14F-4D97-AF65-F5344CB8AC3E}">
        <p14:creationId xmlns:p14="http://schemas.microsoft.com/office/powerpoint/2010/main" val="779489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2BA28-9835-9E7D-C9EF-4197DC10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604AFE-B1E4-E6F0-5E34-9050E088CC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7239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 err="1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ulm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Vasodilators – CHEST Guidelines</a:t>
            </a:r>
            <a:b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4E385DE-6BBD-CB44-0878-EFBCC01B95EF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8A810D5-78A9-8EB6-9A47-9860B7D1F2E5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B4AA1DC-E198-8575-67B0-B7D9EB7C5800}"/>
              </a:ext>
            </a:extLst>
          </p:cNvPr>
          <p:cNvSpPr txBox="1">
            <a:spLocks/>
          </p:cNvSpPr>
          <p:nvPr/>
        </p:nvSpPr>
        <p:spPr>
          <a:xfrm>
            <a:off x="3663488" y="24765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Inhaled </a:t>
            </a:r>
            <a:r>
              <a:rPr lang="en-US" sz="55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prostacyclins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improve oxygenation and </a:t>
            </a:r>
            <a:r>
              <a:rPr lang="en-US" sz="55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mPAP</a:t>
            </a: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very low quality evidence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V/Q mismatch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RV hemodynamics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Subtypes may benefit more than others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mortality benefit</a:t>
            </a:r>
          </a:p>
        </p:txBody>
      </p:sp>
    </p:spTree>
    <p:extLst>
      <p:ext uri="{BB962C8B-B14F-4D97-AF65-F5344CB8AC3E}">
        <p14:creationId xmlns:p14="http://schemas.microsoft.com/office/powerpoint/2010/main" val="2874001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78EB3-746C-A333-ACE6-68382CFB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8E3F8B80-BE47-DFC2-97BB-926172D91575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AFF9D-6FA8-1460-A9CE-7074010E32EE}"/>
              </a:ext>
            </a:extLst>
          </p:cNvPr>
          <p:cNvSpPr txBox="1"/>
          <p:nvPr/>
        </p:nvSpPr>
        <p:spPr>
          <a:xfrm>
            <a:off x="2590800" y="8218464"/>
            <a:ext cx="13182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/>
              <a:t>Lung </a:t>
            </a:r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rotective Ventilation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B24BC-A93F-6B34-437D-9129D2C26419}"/>
              </a:ext>
            </a:extLst>
          </p:cNvPr>
          <p:cNvSpPr txBox="1"/>
          <p:nvPr/>
        </p:nvSpPr>
        <p:spPr>
          <a:xfrm>
            <a:off x="3505200" y="7098893"/>
            <a:ext cx="11277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roning</a:t>
            </a:r>
            <a:endParaRPr lang="en-US" sz="6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F39AB-A6BC-93E7-EA92-19BF21C0EFEF}"/>
              </a:ext>
            </a:extLst>
          </p:cNvPr>
          <p:cNvSpPr txBox="1"/>
          <p:nvPr/>
        </p:nvSpPr>
        <p:spPr>
          <a:xfrm>
            <a:off x="4114800" y="5979322"/>
            <a:ext cx="100965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rednisone (Dexamethasone)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92A82-67DA-0685-D3F2-EC8A5340B67D}"/>
              </a:ext>
            </a:extLst>
          </p:cNvPr>
          <p:cNvSpPr txBox="1"/>
          <p:nvPr/>
        </p:nvSpPr>
        <p:spPr>
          <a:xfrm>
            <a:off x="5486400" y="4854528"/>
            <a:ext cx="76200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aralytics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03999D-765A-CDA3-C6E4-73B4371C146C}"/>
              </a:ext>
            </a:extLst>
          </p:cNvPr>
          <p:cNvSpPr txBox="1"/>
          <p:nvPr/>
        </p:nvSpPr>
        <p:spPr>
          <a:xfrm>
            <a:off x="5943600" y="3695700"/>
            <a:ext cx="6705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219BE-3303-D04D-995A-B7A93A560F9E}"/>
              </a:ext>
            </a:extLst>
          </p:cNvPr>
          <p:cNvSpPr txBox="1"/>
          <p:nvPr/>
        </p:nvSpPr>
        <p:spPr>
          <a:xfrm>
            <a:off x="6172200" y="2552700"/>
            <a:ext cx="6324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ulm</a:t>
            </a:r>
            <a:r>
              <a:rPr lang="en-US" sz="6500" dirty="0"/>
              <a:t> Vasodilators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030F5-F512-BF08-9341-620F3BA75A91}"/>
              </a:ext>
            </a:extLst>
          </p:cNvPr>
          <p:cNvSpPr txBox="1"/>
          <p:nvPr/>
        </p:nvSpPr>
        <p:spPr>
          <a:xfrm>
            <a:off x="6781800" y="1409700"/>
            <a:ext cx="5342965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/>
              <a:t>By</a:t>
            </a:r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ass</a:t>
            </a:r>
            <a:r>
              <a:rPr lang="en-US" sz="6500" dirty="0"/>
              <a:t> (ECMO)</a:t>
            </a:r>
          </a:p>
        </p:txBody>
      </p:sp>
    </p:spTree>
    <p:extLst>
      <p:ext uri="{BB962C8B-B14F-4D97-AF65-F5344CB8AC3E}">
        <p14:creationId xmlns:p14="http://schemas.microsoft.com/office/powerpoint/2010/main" val="186831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EB81C-4791-8184-9CB9-8530D9E9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7D3EFF6-77C4-D013-6003-AFD2E84237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647700"/>
            <a:ext cx="14378078" cy="1571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Respiratory Distress Syndrome (ARDS)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84251DC-8521-589D-3202-D6A955D53779}"/>
              </a:ext>
            </a:extLst>
          </p:cNvPr>
          <p:cNvSpPr txBox="1"/>
          <p:nvPr/>
        </p:nvSpPr>
        <p:spPr>
          <a:xfrm>
            <a:off x="3561046" y="9251296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The ARDS Definition Task Force*. Acute Respiratory Distress Syndrome: The Berlin Definition. </a:t>
            </a:r>
            <a:r>
              <a:rPr lang="en-US" i="1" dirty="0"/>
              <a:t>JAMA.</a:t>
            </a:r>
            <a:r>
              <a:rPr lang="en-US" dirty="0"/>
              <a:t> 2012;307(23):2526–2533. doi:10.1001/jama.2012.5669</a:t>
            </a:r>
            <a:endParaRPr lang="en-US" sz="2000" dirty="0">
              <a:solidFill>
                <a:srgbClr val="0C234B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26F89F1A-FDC5-EE2A-1DBC-8BB36D48991F}"/>
                  </a:ext>
                </a:extLst>
              </p:cNvPr>
              <p:cNvSpPr txBox="1"/>
              <p:nvPr/>
            </p:nvSpPr>
            <p:spPr>
              <a:xfrm>
                <a:off x="3645463" y="2843212"/>
                <a:ext cx="12777878" cy="460057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Berlin Criteria, 2012</a:t>
                </a:r>
              </a:p>
              <a:p>
                <a:pPr marL="698500" indent="-68580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“</a:t>
                </a:r>
                <a:r>
                  <a:rPr lang="en-US" sz="4500" b="1" dirty="0">
                    <a:solidFill>
                      <a:srgbClr val="AB0520"/>
                    </a:solidFill>
                    <a:latin typeface="Times New Roman"/>
                    <a:cs typeface="Times New Roman"/>
                  </a:rPr>
                  <a:t>Acute</a:t>
                </a: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” - &lt; 1 week from known injury / insult</a:t>
                </a:r>
              </a:p>
              <a:p>
                <a:pPr marL="698500" indent="-68580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“</a:t>
                </a:r>
                <a:r>
                  <a:rPr lang="en-US" sz="4500" b="1" dirty="0">
                    <a:solidFill>
                      <a:srgbClr val="AB0520"/>
                    </a:solidFill>
                    <a:latin typeface="Times New Roman"/>
                    <a:cs typeface="Times New Roman"/>
                  </a:rPr>
                  <a:t>Respiratory</a:t>
                </a: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” – Bilateral opacities on lung imaging</a:t>
                </a:r>
              </a:p>
              <a:p>
                <a:pPr marL="698500" indent="-68580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“</a:t>
                </a:r>
                <a:r>
                  <a:rPr lang="en-US" sz="4500" b="1" dirty="0">
                    <a:solidFill>
                      <a:srgbClr val="AB0520"/>
                    </a:solidFill>
                    <a:latin typeface="Times New Roman"/>
                    <a:cs typeface="Times New Roman"/>
                  </a:rPr>
                  <a:t>Distress</a:t>
                </a: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” – PaO2 / FiO2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srgbClr val="0C23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≤</m:t>
                    </m:r>
                  </m:oMath>
                </a14:m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 300, PEEP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srgbClr val="0C23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≥</m:t>
                    </m:r>
                    <m:r>
                      <a:rPr lang="en-US" sz="4500" b="0" i="1" smtClean="0">
                        <a:solidFill>
                          <a:srgbClr val="0C234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 cmH</a:t>
                </a:r>
                <a:r>
                  <a:rPr lang="en-US" sz="4500" baseline="-250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O</a:t>
                </a:r>
              </a:p>
              <a:p>
                <a:pPr marL="698500" indent="-68580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4500" dirty="0">
                    <a:solidFill>
                      <a:srgbClr val="0C234A"/>
                    </a:solidFill>
                    <a:latin typeface="Times New Roman"/>
                    <a:cs typeface="Times New Roman"/>
                  </a:rPr>
                  <a:t>Not due to nodules, heart failure, fluid overload, pulmonary embolism, atelectasis, effusions</a:t>
                </a:r>
              </a:p>
              <a:p>
                <a:pPr marL="698500" indent="-68580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sz="4500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26F89F1A-FDC5-EE2A-1DBC-8BB36D489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463" y="2843212"/>
                <a:ext cx="12777878" cy="4600575"/>
              </a:xfrm>
              <a:prstGeom prst="rect">
                <a:avLst/>
              </a:prstGeom>
              <a:blipFill>
                <a:blip r:embed="rId2"/>
                <a:stretch>
                  <a:fillRect l="-2681" t="-3297" r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2">
            <a:extLst>
              <a:ext uri="{FF2B5EF4-FFF2-40B4-BE49-F238E27FC236}">
                <a16:creationId xmlns:a16="http://schemas.microsoft.com/office/drawing/2014/main" id="{E0E1EAC5-D091-DBE3-DE8F-ADC7CC968FAA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68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17EA5-6B1E-DAED-1D40-F55A71128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42ADFDC-E318-1B9A-C178-620110B766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7239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5500" b="1" dirty="0" err="1">
                <a:solidFill>
                  <a:srgbClr val="AB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500" b="1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</a:t>
            </a: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ECMO Candidacy for ARDS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CFBD00F-D2F0-5113-F7AD-D77115076F3A}"/>
              </a:ext>
            </a:extLst>
          </p:cNvPr>
          <p:cNvSpPr txBox="1"/>
          <p:nvPr/>
        </p:nvSpPr>
        <p:spPr>
          <a:xfrm>
            <a:off x="2590800" y="9271467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>
                <a:solidFill>
                  <a:srgbClr val="0C234B"/>
                </a:solidFill>
              </a:rPr>
              <a:t>Combes, A. et al. Extracorporeal membrane oxygenation for severe acute respiratory distress syndrome. </a:t>
            </a:r>
            <a:r>
              <a:rPr lang="en-US" i="1" dirty="0">
                <a:solidFill>
                  <a:srgbClr val="0C234B"/>
                </a:solidFill>
              </a:rPr>
              <a:t>New England Journal of Medicine, 378</a:t>
            </a:r>
            <a:r>
              <a:rPr lang="en-US" dirty="0">
                <a:solidFill>
                  <a:srgbClr val="0C234B"/>
                </a:solidFill>
              </a:rPr>
              <a:t>(21), 1965-1975. </a:t>
            </a:r>
            <a:r>
              <a:rPr lang="en-US" dirty="0" err="1">
                <a:solidFill>
                  <a:srgbClr val="0C234B"/>
                </a:solidFill>
              </a:rPr>
              <a:t>doi.org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BA24736A-3713-E4EF-596D-DA5E71486B14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99C64DE-FF1A-22B6-8319-257849D03E13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38BCBA5-FF05-9D70-B02B-3F565A940DF4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EOLIA Trial / Criteria for ECMO</a:t>
            </a:r>
          </a:p>
          <a:p>
            <a:pPr marL="1155700" lvl="1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P:F &lt;50 x 3h</a:t>
            </a:r>
          </a:p>
          <a:p>
            <a:pPr marL="1155700" lvl="1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P:F &lt;80 x 6h</a:t>
            </a:r>
          </a:p>
          <a:p>
            <a:pPr marL="1155700" lvl="1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&lt;7.25, CO2 &gt;60 x 6h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 absolute mortality difference favoring ECMO for above indications, P=0.09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crossover rate skews results </a:t>
            </a:r>
          </a:p>
        </p:txBody>
      </p:sp>
    </p:spTree>
    <p:extLst>
      <p:ext uri="{BB962C8B-B14F-4D97-AF65-F5344CB8AC3E}">
        <p14:creationId xmlns:p14="http://schemas.microsoft.com/office/powerpoint/2010/main" val="2574457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44C83-0FF4-741D-66E3-29A417ADA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24D244-72DC-AEFD-A270-96AE6CF5BA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723900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EEEFF78-D929-0C48-222E-529E898DFDE1}"/>
              </a:ext>
            </a:extLst>
          </p:cNvPr>
          <p:cNvSpPr txBox="1"/>
          <p:nvPr/>
        </p:nvSpPr>
        <p:spPr>
          <a:xfrm>
            <a:off x="2590800" y="9271467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>
                <a:solidFill>
                  <a:srgbClr val="0C234B"/>
                </a:solidFill>
              </a:rPr>
              <a:t>Combes, A. et al. Extracorporeal membrane oxygenation for severe acute respiratory distress syndrome. </a:t>
            </a:r>
            <a:r>
              <a:rPr lang="en-US" i="1" dirty="0">
                <a:solidFill>
                  <a:srgbClr val="0C234B"/>
                </a:solidFill>
              </a:rPr>
              <a:t>New England Journal of Medicine, 378</a:t>
            </a:r>
            <a:r>
              <a:rPr lang="en-US" dirty="0">
                <a:solidFill>
                  <a:srgbClr val="0C234B"/>
                </a:solidFill>
              </a:rPr>
              <a:t>(21), 1965-1975. </a:t>
            </a:r>
            <a:r>
              <a:rPr lang="en-US" dirty="0" err="1">
                <a:solidFill>
                  <a:srgbClr val="0C234B"/>
                </a:solidFill>
              </a:rPr>
              <a:t>doi.org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E77A3A49-6029-5B62-B072-CFCCD00881B1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2A13F94-3630-FD51-5EC8-6760DCE49D47}"/>
              </a:ext>
            </a:extLst>
          </p:cNvPr>
          <p:cNvSpPr txBox="1">
            <a:spLocks/>
          </p:cNvSpPr>
          <p:nvPr/>
        </p:nvSpPr>
        <p:spPr>
          <a:xfrm>
            <a:off x="3681322" y="2247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A38BAD9-5F64-FFC3-8C0F-B8682432D95E}"/>
              </a:ext>
            </a:extLst>
          </p:cNvPr>
          <p:cNvSpPr txBox="1">
            <a:spLocks/>
          </p:cNvSpPr>
          <p:nvPr/>
        </p:nvSpPr>
        <p:spPr>
          <a:xfrm>
            <a:off x="3676458" y="1990929"/>
            <a:ext cx="127016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primarily made with P:F ratio, chest radiograph, clinical course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 mortality-improving measures for ARDS include:</a:t>
            </a:r>
          </a:p>
          <a:p>
            <a:pPr marL="1155700" lvl="1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protective ventilation (TV 6-8 cc/kg, Plat&lt;30, DP &lt; 15)</a:t>
            </a:r>
          </a:p>
          <a:p>
            <a:pPr marL="1155700" lvl="1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 err="1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Proning</a:t>
            </a:r>
            <a:endParaRPr lang="en-US" sz="40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1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Possibly steroids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other adjunctive therapies available</a:t>
            </a: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5500" kern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34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7372" r="27727" b="2819"/>
          <a:stretch/>
        </p:blipFill>
        <p:spPr>
          <a:xfrm>
            <a:off x="3313159" y="1028701"/>
            <a:ext cx="4895850" cy="817309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621675" y="6125320"/>
            <a:ext cx="7343775" cy="28575"/>
          </a:xfrm>
          <a:custGeom>
            <a:avLst/>
            <a:gdLst/>
            <a:ahLst/>
            <a:cxnLst/>
            <a:rect l="l" t="t" r="r" b="b"/>
            <a:pathLst>
              <a:path w="7343775" h="28575">
                <a:moveTo>
                  <a:pt x="7343774" y="28574"/>
                </a:moveTo>
                <a:lnTo>
                  <a:pt x="0" y="28574"/>
                </a:lnTo>
                <a:lnTo>
                  <a:pt x="0" y="0"/>
                </a:lnTo>
                <a:lnTo>
                  <a:pt x="7343774" y="0"/>
                </a:lnTo>
                <a:lnTo>
                  <a:pt x="7343774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08975" y="2933561"/>
            <a:ext cx="7764625" cy="1486304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>
              <a:lnSpc>
                <a:spcPts val="10410"/>
              </a:lnSpc>
              <a:spcBef>
                <a:spcPts val="1190"/>
              </a:spcBef>
            </a:pPr>
            <a:r>
              <a:rPr lang="en-US" sz="9500" dirty="0">
                <a:solidFill>
                  <a:srgbClr val="0C234A"/>
                </a:solidFill>
                <a:latin typeface="Times New Roman"/>
                <a:cs typeface="Times New Roman"/>
              </a:rPr>
              <a:t>Thank you</a:t>
            </a:r>
            <a:endParaRPr sz="9500" dirty="0">
              <a:latin typeface="Times New Roman"/>
              <a:cs typeface="Times New Roman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328A3D8-B123-4745-865D-BB10084B2FA1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spc="-25" dirty="0">
                <a:solidFill>
                  <a:srgbClr val="0C234A"/>
                </a:solidFill>
                <a:cs typeface="Calibri" panose="020F0502020204030204" pitchFamily="34" charset="0"/>
              </a:rPr>
              <a:t>PRESENTATION  TITLE </a:t>
            </a:r>
            <a:r>
              <a:rPr sz="1600" spc="15" dirty="0">
                <a:solidFill>
                  <a:srgbClr val="0C234A"/>
                </a:solidFill>
                <a:cs typeface="Calibri" panose="020F0502020204030204" pitchFamily="34" charset="0"/>
              </a:rPr>
              <a:t>|</a:t>
            </a:r>
            <a:r>
              <a:rPr sz="1600" spc="5" dirty="0">
                <a:solidFill>
                  <a:srgbClr val="0C234A"/>
                </a:solidFill>
                <a:cs typeface="Calibri" panose="020F0502020204030204" pitchFamily="34" charset="0"/>
              </a:rPr>
              <a:t> </a:t>
            </a:r>
            <a:r>
              <a:rPr lang="en-US" sz="1600" spc="-55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1441BAE-B0CE-8D48-9EA3-9A2B99D4DB3B}"/>
              </a:ext>
            </a:extLst>
          </p:cNvPr>
          <p:cNvSpPr/>
          <p:nvPr/>
        </p:nvSpPr>
        <p:spPr>
          <a:xfrm>
            <a:off x="-454025" y="723900"/>
            <a:ext cx="908050" cy="908050"/>
          </a:xfrm>
          <a:custGeom>
            <a:avLst/>
            <a:gdLst/>
            <a:ahLst/>
            <a:cxnLst/>
            <a:rect l="l" t="t" r="r" b="b"/>
            <a:pathLst>
              <a:path w="908050" h="908050">
                <a:moveTo>
                  <a:pt x="453965" y="907930"/>
                </a:moveTo>
                <a:lnTo>
                  <a:pt x="409468" y="905744"/>
                </a:lnTo>
                <a:lnTo>
                  <a:pt x="365400" y="899207"/>
                </a:lnTo>
                <a:lnTo>
                  <a:pt x="322185" y="888382"/>
                </a:lnTo>
                <a:lnTo>
                  <a:pt x="280240" y="873373"/>
                </a:lnTo>
                <a:lnTo>
                  <a:pt x="239967" y="854326"/>
                </a:lnTo>
                <a:lnTo>
                  <a:pt x="201755" y="831423"/>
                </a:lnTo>
                <a:lnTo>
                  <a:pt x="165972" y="804884"/>
                </a:lnTo>
                <a:lnTo>
                  <a:pt x="132963" y="774966"/>
                </a:lnTo>
                <a:lnTo>
                  <a:pt x="103045" y="741957"/>
                </a:lnTo>
                <a:lnTo>
                  <a:pt x="76506" y="706174"/>
                </a:lnTo>
                <a:lnTo>
                  <a:pt x="53603" y="667962"/>
                </a:lnTo>
                <a:lnTo>
                  <a:pt x="34556" y="627689"/>
                </a:lnTo>
                <a:lnTo>
                  <a:pt x="19547" y="585744"/>
                </a:lnTo>
                <a:lnTo>
                  <a:pt x="8722" y="542529"/>
                </a:lnTo>
                <a:lnTo>
                  <a:pt x="2185" y="498461"/>
                </a:lnTo>
                <a:lnTo>
                  <a:pt x="0" y="453965"/>
                </a:lnTo>
                <a:lnTo>
                  <a:pt x="136" y="442820"/>
                </a:lnTo>
                <a:lnTo>
                  <a:pt x="3414" y="398391"/>
                </a:lnTo>
                <a:lnTo>
                  <a:pt x="11030" y="354497"/>
                </a:lnTo>
                <a:lnTo>
                  <a:pt x="22913" y="311561"/>
                </a:lnTo>
                <a:lnTo>
                  <a:pt x="38946" y="269996"/>
                </a:lnTo>
                <a:lnTo>
                  <a:pt x="58977" y="230203"/>
                </a:lnTo>
                <a:lnTo>
                  <a:pt x="82811" y="192565"/>
                </a:lnTo>
                <a:lnTo>
                  <a:pt x="110220" y="157444"/>
                </a:lnTo>
                <a:lnTo>
                  <a:pt x="140940" y="125179"/>
                </a:lnTo>
                <a:lnTo>
                  <a:pt x="174673" y="96081"/>
                </a:lnTo>
                <a:lnTo>
                  <a:pt x="211097" y="70429"/>
                </a:lnTo>
                <a:lnTo>
                  <a:pt x="249860" y="48470"/>
                </a:lnTo>
                <a:lnTo>
                  <a:pt x="290588" y="30417"/>
                </a:lnTo>
                <a:lnTo>
                  <a:pt x="332889" y="16443"/>
                </a:lnTo>
                <a:lnTo>
                  <a:pt x="376357" y="6682"/>
                </a:lnTo>
                <a:lnTo>
                  <a:pt x="420572" y="1229"/>
                </a:lnTo>
                <a:lnTo>
                  <a:pt x="453965" y="0"/>
                </a:lnTo>
                <a:lnTo>
                  <a:pt x="465109" y="136"/>
                </a:lnTo>
                <a:lnTo>
                  <a:pt x="509538" y="3414"/>
                </a:lnTo>
                <a:lnTo>
                  <a:pt x="553432" y="11030"/>
                </a:lnTo>
                <a:lnTo>
                  <a:pt x="596368" y="22913"/>
                </a:lnTo>
                <a:lnTo>
                  <a:pt x="637933" y="38946"/>
                </a:lnTo>
                <a:lnTo>
                  <a:pt x="677726" y="58977"/>
                </a:lnTo>
                <a:lnTo>
                  <a:pt x="715364" y="82811"/>
                </a:lnTo>
                <a:lnTo>
                  <a:pt x="750485" y="110220"/>
                </a:lnTo>
                <a:lnTo>
                  <a:pt x="782750" y="140940"/>
                </a:lnTo>
                <a:lnTo>
                  <a:pt x="811848" y="174673"/>
                </a:lnTo>
                <a:lnTo>
                  <a:pt x="837500" y="211097"/>
                </a:lnTo>
                <a:lnTo>
                  <a:pt x="859459" y="249860"/>
                </a:lnTo>
                <a:lnTo>
                  <a:pt x="877512" y="290588"/>
                </a:lnTo>
                <a:lnTo>
                  <a:pt x="891486" y="332889"/>
                </a:lnTo>
                <a:lnTo>
                  <a:pt x="901247" y="376357"/>
                </a:lnTo>
                <a:lnTo>
                  <a:pt x="906700" y="420572"/>
                </a:lnTo>
                <a:lnTo>
                  <a:pt x="907930" y="453965"/>
                </a:lnTo>
                <a:lnTo>
                  <a:pt x="907793" y="465109"/>
                </a:lnTo>
                <a:lnTo>
                  <a:pt x="904515" y="509538"/>
                </a:lnTo>
                <a:lnTo>
                  <a:pt x="896899" y="553432"/>
                </a:lnTo>
                <a:lnTo>
                  <a:pt x="885016" y="596368"/>
                </a:lnTo>
                <a:lnTo>
                  <a:pt x="868983" y="637933"/>
                </a:lnTo>
                <a:lnTo>
                  <a:pt x="848952" y="677726"/>
                </a:lnTo>
                <a:lnTo>
                  <a:pt x="825118" y="715364"/>
                </a:lnTo>
                <a:lnTo>
                  <a:pt x="797709" y="750485"/>
                </a:lnTo>
                <a:lnTo>
                  <a:pt x="766989" y="782750"/>
                </a:lnTo>
                <a:lnTo>
                  <a:pt x="733256" y="811848"/>
                </a:lnTo>
                <a:lnTo>
                  <a:pt x="696832" y="837500"/>
                </a:lnTo>
                <a:lnTo>
                  <a:pt x="658069" y="859459"/>
                </a:lnTo>
                <a:lnTo>
                  <a:pt x="617341" y="877512"/>
                </a:lnTo>
                <a:lnTo>
                  <a:pt x="575040" y="891486"/>
                </a:lnTo>
                <a:lnTo>
                  <a:pt x="531572" y="901247"/>
                </a:lnTo>
                <a:lnTo>
                  <a:pt x="487357" y="906700"/>
                </a:lnTo>
                <a:lnTo>
                  <a:pt x="453965" y="90793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3DEA0-2246-B8E5-8423-18BC926F2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16" y="4947313"/>
            <a:ext cx="3411493" cy="4292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B7004-2638-4F6D-98B9-ED8D3EAFB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327BCB-2561-7241-CCF9-3D6F374C02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723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 Severity, Berlin Criteria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D971AF4-9308-F199-5484-B429791EF536}"/>
              </a:ext>
            </a:extLst>
          </p:cNvPr>
          <p:cNvSpPr txBox="1"/>
          <p:nvPr/>
        </p:nvSpPr>
        <p:spPr>
          <a:xfrm>
            <a:off x="3561046" y="9251296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/>
              <a:t>The ARDS Definition Task Force*. Acute Respiratory Distress Syndrome: The Berlin Definition. </a:t>
            </a:r>
            <a:r>
              <a:rPr lang="en-US" i="1" dirty="0"/>
              <a:t>JAMA.</a:t>
            </a:r>
            <a:r>
              <a:rPr lang="en-US" dirty="0"/>
              <a:t> 2012;307(23):2526–2533. doi:10.1001/jama.2012.5669</a:t>
            </a:r>
            <a:endParaRPr lang="en-US" sz="2000" dirty="0">
              <a:solidFill>
                <a:srgbClr val="0C234B"/>
              </a:solidFill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A6456658-42DF-ECB3-67AD-E2CA2B7CE183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844384-4D76-CD19-4306-A4AF1A67B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47042"/>
              </p:ext>
            </p:extLst>
          </p:nvPr>
        </p:nvGraphicFramePr>
        <p:xfrm>
          <a:off x="3733800" y="3710940"/>
          <a:ext cx="12192000" cy="2804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60591824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94734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C234B"/>
                          </a:solidFill>
                        </a:rPr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C234B"/>
                          </a:solidFill>
                        </a:rPr>
                        <a:t>PaO</a:t>
                      </a:r>
                      <a:r>
                        <a:rPr lang="en-US" sz="4000" b="1" baseline="-25000" dirty="0">
                          <a:solidFill>
                            <a:srgbClr val="0C234B"/>
                          </a:solidFill>
                        </a:rPr>
                        <a:t>2</a:t>
                      </a:r>
                      <a:r>
                        <a:rPr lang="en-US" sz="4000" b="1" dirty="0">
                          <a:solidFill>
                            <a:srgbClr val="0C234B"/>
                          </a:solidFill>
                        </a:rPr>
                        <a:t> / FiO</a:t>
                      </a:r>
                      <a:r>
                        <a:rPr lang="en-US" sz="4000" b="1" baseline="-25000" dirty="0">
                          <a:solidFill>
                            <a:srgbClr val="0C234B"/>
                          </a:solidFill>
                        </a:rPr>
                        <a:t>2</a:t>
                      </a:r>
                      <a:endParaRPr lang="en-US" sz="4000" b="1" dirty="0">
                        <a:solidFill>
                          <a:srgbClr val="0C234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2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300-200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8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200-100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5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&lt;100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855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404626-0DA5-5905-A01D-0B6C61D29A99}"/>
              </a:ext>
            </a:extLst>
          </p:cNvPr>
          <p:cNvSpPr txBox="1"/>
          <p:nvPr/>
        </p:nvSpPr>
        <p:spPr>
          <a:xfrm>
            <a:off x="5257800" y="7701141"/>
            <a:ext cx="982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Prognosis poor, near 50% mortality rate for severe ARDS</a:t>
            </a:r>
          </a:p>
        </p:txBody>
      </p:sp>
    </p:spTree>
    <p:extLst>
      <p:ext uri="{BB962C8B-B14F-4D97-AF65-F5344CB8AC3E}">
        <p14:creationId xmlns:p14="http://schemas.microsoft.com/office/powerpoint/2010/main" val="353186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74BA4-023D-B822-A454-8804DF4C3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BFCE690-45EA-C564-E5C8-97D7131319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647700"/>
            <a:ext cx="13768478" cy="1571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 – A New Global Definition, 2023</a:t>
            </a:r>
            <a:endParaRPr sz="60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B13ACC7-D198-B7AB-D9C0-A5B8E8BE9935}"/>
              </a:ext>
            </a:extLst>
          </p:cNvPr>
          <p:cNvSpPr txBox="1"/>
          <p:nvPr/>
        </p:nvSpPr>
        <p:spPr>
          <a:xfrm>
            <a:off x="2438400" y="9105900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 err="1"/>
              <a:t>Matthay</a:t>
            </a:r>
            <a:r>
              <a:rPr lang="en-US" dirty="0"/>
              <a:t>, Michael A., et al. “A New Global Definition of Acute Respiratory Distress Syndrome.” </a:t>
            </a:r>
            <a:r>
              <a:rPr lang="en-US" i="1" dirty="0"/>
              <a:t>American Journal of Respiratory and Critical Care Medicine</a:t>
            </a:r>
            <a:r>
              <a:rPr lang="en-US" dirty="0"/>
              <a:t>, vol. 209, no. 1, 24 July 2023, </a:t>
            </a:r>
            <a:r>
              <a:rPr lang="en-US" dirty="0" err="1"/>
              <a:t>pubmed.ncbi.nlm.nih.gov</a:t>
            </a:r>
            <a:r>
              <a:rPr lang="en-US" dirty="0"/>
              <a:t>/37487152/, https://</a:t>
            </a:r>
            <a:r>
              <a:rPr lang="en-US" dirty="0" err="1"/>
              <a:t>doi.org</a:t>
            </a:r>
            <a:r>
              <a:rPr lang="en-US" dirty="0"/>
              <a:t>/10.1164/rccm.202303-0558WS.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6FDF90C-B086-4D06-CDC1-EA6B9BB284C0}"/>
              </a:ext>
            </a:extLst>
          </p:cNvPr>
          <p:cNvSpPr txBox="1"/>
          <p:nvPr/>
        </p:nvSpPr>
        <p:spPr>
          <a:xfrm>
            <a:off x="3681322" y="3514725"/>
            <a:ext cx="12777878" cy="46005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8D869432-69B2-02D4-29CE-23E4F47E8A9C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979D4CE8-2EBF-CCED-5C16-E4B25ED6C2ED}"/>
              </a:ext>
            </a:extLst>
          </p:cNvPr>
          <p:cNvSpPr txBox="1"/>
          <p:nvPr/>
        </p:nvSpPr>
        <p:spPr>
          <a:xfrm>
            <a:off x="2953385" y="2843212"/>
            <a:ext cx="14115415" cy="46005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C234A"/>
                </a:solidFill>
                <a:latin typeface="Times New Roman"/>
                <a:cs typeface="Times New Roman"/>
              </a:rPr>
              <a:t>“Acute” - &lt; 1 week from known injury / insult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C234A"/>
                </a:solidFill>
                <a:latin typeface="Times New Roman"/>
                <a:cs typeface="Times New Roman"/>
              </a:rPr>
              <a:t>“Respiratory” – Bilateral opacities on lung imaging</a:t>
            </a:r>
          </a:p>
          <a:p>
            <a:pPr marL="1612900" lvl="2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AB0520"/>
                </a:solidFill>
                <a:latin typeface="Times New Roman"/>
                <a:cs typeface="Times New Roman"/>
              </a:rPr>
              <a:t>Includes B lines or consolidations on lung US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C234A"/>
                </a:solidFill>
                <a:latin typeface="Times New Roman"/>
                <a:cs typeface="Times New Roman"/>
              </a:rPr>
              <a:t>“Distress” – PaO2 / FiO2 &lt; 300</a:t>
            </a:r>
          </a:p>
          <a:p>
            <a:pPr marL="1612900" lvl="2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AB0520"/>
                </a:solidFill>
                <a:latin typeface="Times New Roman"/>
                <a:cs typeface="Times New Roman"/>
              </a:rPr>
              <a:t>SpO2 / FiO2 criteria to decrease arterial punctures</a:t>
            </a:r>
          </a:p>
          <a:p>
            <a:pPr marL="1612900" lvl="2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AB0520"/>
                </a:solidFill>
                <a:latin typeface="Times New Roman"/>
                <a:cs typeface="Times New Roman"/>
              </a:rPr>
              <a:t>Includes HFNC &gt;30 L/min without PEEP req.</a:t>
            </a:r>
          </a:p>
          <a:p>
            <a:pPr marL="1612900" lvl="2" indent="-6858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AB0520"/>
                </a:solidFill>
                <a:latin typeface="Times New Roman"/>
                <a:cs typeface="Times New Roman"/>
              </a:rPr>
              <a:t>New criteria for intubated / </a:t>
            </a:r>
            <a:r>
              <a:rPr lang="en-US" sz="4500" dirty="0" err="1">
                <a:solidFill>
                  <a:srgbClr val="AB0520"/>
                </a:solidFill>
                <a:latin typeface="Times New Roman"/>
                <a:cs typeface="Times New Roman"/>
              </a:rPr>
              <a:t>nonintubated</a:t>
            </a:r>
            <a:r>
              <a:rPr lang="en-US" sz="4500" dirty="0">
                <a:solidFill>
                  <a:srgbClr val="AB0520"/>
                </a:solidFill>
                <a:latin typeface="Times New Roman"/>
                <a:cs typeface="Times New Roman"/>
              </a:rPr>
              <a:t> ARDS</a:t>
            </a:r>
          </a:p>
        </p:txBody>
      </p:sp>
    </p:spTree>
    <p:extLst>
      <p:ext uri="{BB962C8B-B14F-4D97-AF65-F5344CB8AC3E}">
        <p14:creationId xmlns:p14="http://schemas.microsoft.com/office/powerpoint/2010/main" val="335488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25AF0-3282-F3A1-58F1-637263BB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9FF90EB-A22B-7894-7142-7B4A3E8A4D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647700"/>
            <a:ext cx="13768478" cy="15716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 – A New Global Definition, 2023</a:t>
            </a:r>
            <a:endParaRPr sz="6000" b="0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7CC383E-3D8D-F3CD-412F-A4826BE53E31}"/>
              </a:ext>
            </a:extLst>
          </p:cNvPr>
          <p:cNvSpPr txBox="1"/>
          <p:nvPr/>
        </p:nvSpPr>
        <p:spPr>
          <a:xfrm>
            <a:off x="2438400" y="9105900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dirty="0" err="1"/>
              <a:t>Matthay</a:t>
            </a:r>
            <a:r>
              <a:rPr lang="en-US" dirty="0"/>
              <a:t>, Michael A., et al. “A New Global Definition of Acute Respiratory Distress Syndrome.” </a:t>
            </a:r>
            <a:r>
              <a:rPr lang="en-US" i="1" dirty="0"/>
              <a:t>American Journal of Respiratory and Critical Care Medicine</a:t>
            </a:r>
            <a:r>
              <a:rPr lang="en-US" dirty="0"/>
              <a:t>, vol. 209, no. 1, 24 July 2023, </a:t>
            </a:r>
            <a:r>
              <a:rPr lang="en-US" dirty="0" err="1"/>
              <a:t>pubmed.ncbi.nlm.nih.gov</a:t>
            </a:r>
            <a:r>
              <a:rPr lang="en-US" dirty="0"/>
              <a:t>/37487152/, https://</a:t>
            </a:r>
            <a:r>
              <a:rPr lang="en-US" dirty="0" err="1"/>
              <a:t>doi.org</a:t>
            </a:r>
            <a:r>
              <a:rPr lang="en-US" dirty="0"/>
              <a:t>/10.1164/rccm.202303-0558WS.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47D2345-7B83-3037-8C16-9EF49A1B2BA9}"/>
              </a:ext>
            </a:extLst>
          </p:cNvPr>
          <p:cNvSpPr txBox="1"/>
          <p:nvPr/>
        </p:nvSpPr>
        <p:spPr>
          <a:xfrm>
            <a:off x="2667000" y="2552701"/>
            <a:ext cx="6781800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500" dirty="0">
                <a:solidFill>
                  <a:srgbClr val="0C234B"/>
                </a:solidFill>
                <a:latin typeface="Times New Roman"/>
                <a:cs typeface="Times New Roman"/>
              </a:rPr>
              <a:t>Non-intubated ARDS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500" dirty="0">
              <a:solidFill>
                <a:srgbClr val="0C234B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00"/>
              </a:spcBef>
            </a:pPr>
            <a:r>
              <a:rPr lang="en-US" sz="3000" dirty="0">
                <a:solidFill>
                  <a:srgbClr val="0C234B"/>
                </a:solidFill>
                <a:latin typeface="Times New Roman"/>
                <a:cs typeface="Times New Roman"/>
              </a:rPr>
              <a:t>PaO2:FiO2 ⩽ 300 mm Hg or</a:t>
            </a:r>
          </a:p>
          <a:p>
            <a:pPr marL="12700">
              <a:spcBef>
                <a:spcPts val="100"/>
              </a:spcBef>
            </a:pPr>
            <a:endParaRPr lang="en-US" sz="3000" dirty="0">
              <a:solidFill>
                <a:srgbClr val="0C234B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00"/>
              </a:spcBef>
            </a:pPr>
            <a:r>
              <a:rPr lang="en-US" sz="3000" dirty="0">
                <a:solidFill>
                  <a:srgbClr val="AB0520"/>
                </a:solidFill>
                <a:latin typeface="Times New Roman"/>
                <a:cs typeface="Times New Roman"/>
              </a:rPr>
              <a:t>SpO2:FiO2 ⩽ 315 (if SpO2 ⩽ 97%) on HFNO with flow of ⩾30 L/min</a:t>
            </a:r>
            <a:r>
              <a:rPr lang="en-US" sz="3000" dirty="0">
                <a:solidFill>
                  <a:srgbClr val="0C234B"/>
                </a:solidFill>
                <a:latin typeface="Times New Roman"/>
                <a:cs typeface="Times New Roman"/>
              </a:rPr>
              <a:t> or</a:t>
            </a:r>
          </a:p>
          <a:p>
            <a:pPr marL="12700">
              <a:spcBef>
                <a:spcPts val="100"/>
              </a:spcBef>
            </a:pPr>
            <a:endParaRPr lang="en-US" sz="3000" dirty="0">
              <a:solidFill>
                <a:srgbClr val="0C234B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00"/>
              </a:spcBef>
            </a:pPr>
            <a:r>
              <a:rPr lang="en-US" sz="3000" dirty="0">
                <a:solidFill>
                  <a:srgbClr val="0C234B"/>
                </a:solidFill>
                <a:latin typeface="Times New Roman"/>
                <a:cs typeface="Times New Roman"/>
              </a:rPr>
              <a:t>NIV/CPAP with at least 5 cm H2O end-expiratory pressure</a:t>
            </a:r>
            <a:endParaRPr sz="3000" dirty="0">
              <a:solidFill>
                <a:srgbClr val="0C234B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0EA6581-7A9D-AA27-1076-50FC0B58AF41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51ABE20F-AD55-20CB-5408-CF98993FD3D1}"/>
              </a:ext>
            </a:extLst>
          </p:cNvPr>
          <p:cNvSpPr txBox="1"/>
          <p:nvPr/>
        </p:nvSpPr>
        <p:spPr>
          <a:xfrm>
            <a:off x="2953385" y="2843212"/>
            <a:ext cx="14115415" cy="46005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500" dirty="0">
              <a:solidFill>
                <a:srgbClr val="AB052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2B5263D4-180A-CC11-39F8-549CDA3C295C}"/>
              </a:ext>
            </a:extLst>
          </p:cNvPr>
          <p:cNvSpPr txBox="1"/>
          <p:nvPr/>
        </p:nvSpPr>
        <p:spPr>
          <a:xfrm>
            <a:off x="10972800" y="2552701"/>
            <a:ext cx="5405718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500" dirty="0">
                <a:solidFill>
                  <a:srgbClr val="0C234B"/>
                </a:solidFill>
                <a:latin typeface="Times New Roman"/>
                <a:cs typeface="Times New Roman"/>
              </a:rPr>
              <a:t>Intubated ARDS</a:t>
            </a:r>
            <a:endParaRPr sz="4500" dirty="0">
              <a:solidFill>
                <a:srgbClr val="0C234B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025AA3-9059-A862-9707-3716FE7A4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99489"/>
              </p:ext>
            </p:extLst>
          </p:nvPr>
        </p:nvGraphicFramePr>
        <p:xfrm>
          <a:off x="9672918" y="3710940"/>
          <a:ext cx="7243482" cy="3413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4494">
                  <a:extLst>
                    <a:ext uri="{9D8B030D-6E8A-4147-A177-3AD203B41FA5}">
                      <a16:colId xmlns:a16="http://schemas.microsoft.com/office/drawing/2014/main" val="3605918240"/>
                    </a:ext>
                  </a:extLst>
                </a:gridCol>
                <a:gridCol w="2414494">
                  <a:extLst>
                    <a:ext uri="{9D8B030D-6E8A-4147-A177-3AD203B41FA5}">
                      <a16:colId xmlns:a16="http://schemas.microsoft.com/office/drawing/2014/main" val="1194734348"/>
                    </a:ext>
                  </a:extLst>
                </a:gridCol>
                <a:gridCol w="2414494">
                  <a:extLst>
                    <a:ext uri="{9D8B030D-6E8A-4147-A177-3AD203B41FA5}">
                      <a16:colId xmlns:a16="http://schemas.microsoft.com/office/drawing/2014/main" val="346089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C234B"/>
                          </a:solidFill>
                        </a:rPr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C234B"/>
                          </a:solidFill>
                        </a:rPr>
                        <a:t>PaO</a:t>
                      </a:r>
                      <a:r>
                        <a:rPr lang="en-US" sz="4000" b="1" baseline="-25000" dirty="0">
                          <a:solidFill>
                            <a:srgbClr val="0C234B"/>
                          </a:solidFill>
                        </a:rPr>
                        <a:t>2</a:t>
                      </a:r>
                      <a:r>
                        <a:rPr lang="en-US" sz="4000" b="1" dirty="0">
                          <a:solidFill>
                            <a:srgbClr val="0C234B"/>
                          </a:solidFill>
                        </a:rPr>
                        <a:t> / FiO</a:t>
                      </a:r>
                      <a:r>
                        <a:rPr lang="en-US" sz="4000" b="1" baseline="-25000" dirty="0">
                          <a:solidFill>
                            <a:srgbClr val="0C234B"/>
                          </a:solidFill>
                        </a:rPr>
                        <a:t>2</a:t>
                      </a:r>
                      <a:endParaRPr lang="en-US" sz="4000" b="1" dirty="0">
                        <a:solidFill>
                          <a:srgbClr val="0C23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AB0520"/>
                          </a:solidFill>
                        </a:rPr>
                        <a:t>SpO</a:t>
                      </a:r>
                      <a:r>
                        <a:rPr lang="en-US" sz="4000" b="1" baseline="-25000" dirty="0">
                          <a:solidFill>
                            <a:srgbClr val="AB0520"/>
                          </a:solidFill>
                        </a:rPr>
                        <a:t>2</a:t>
                      </a:r>
                      <a:r>
                        <a:rPr lang="en-US" sz="4000" b="1" dirty="0">
                          <a:solidFill>
                            <a:srgbClr val="AB0520"/>
                          </a:solidFill>
                        </a:rPr>
                        <a:t> / FiO</a:t>
                      </a:r>
                      <a:r>
                        <a:rPr lang="en-US" sz="4000" b="1" baseline="-25000" dirty="0">
                          <a:solidFill>
                            <a:srgbClr val="AB0520"/>
                          </a:solidFill>
                        </a:rPr>
                        <a:t>2</a:t>
                      </a:r>
                      <a:endParaRPr lang="en-US" sz="4000" b="1" dirty="0">
                        <a:solidFill>
                          <a:srgbClr val="AB052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2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300-200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AB0520"/>
                          </a:solidFill>
                        </a:rPr>
                        <a:t>315-235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8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200-100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AB0520"/>
                          </a:solidFill>
                        </a:rPr>
                        <a:t>235-148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5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0C234B"/>
                          </a:solidFill>
                        </a:rPr>
                        <a:t>&lt;100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AB0520"/>
                          </a:solidFill>
                        </a:rPr>
                        <a:t>&lt;148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85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37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D240-DC91-311E-CFEE-A7218B08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389AA8-FB65-E6A6-AF1E-9498CC956E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1322" y="72390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ARDS Causes</a:t>
            </a:r>
            <a:endParaRPr sz="5500" b="1" dirty="0">
              <a:solidFill>
                <a:srgbClr val="0C23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BDA8B17-9ED3-ED37-890A-09D240AD0598}"/>
              </a:ext>
            </a:extLst>
          </p:cNvPr>
          <p:cNvSpPr txBox="1"/>
          <p:nvPr/>
        </p:nvSpPr>
        <p:spPr>
          <a:xfrm>
            <a:off x="2971800" y="9197314"/>
            <a:ext cx="13505815" cy="7315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r>
              <a:rPr lang="en-US" b="1" dirty="0"/>
              <a:t>Acute respiratory distress syndrome: causes, pathophysiology, and phenotypes. </a:t>
            </a:r>
            <a:r>
              <a:rPr lang="en-US" dirty="0"/>
              <a:t>Bos, Lieuwe D J et al.</a:t>
            </a:r>
          </a:p>
          <a:p>
            <a:r>
              <a:rPr lang="en-US" dirty="0"/>
              <a:t>The Lancet, Volume 400, Issue 10358, 1145 - 1156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94DF260-7237-8772-A5CE-1494E5C57A13}"/>
              </a:ext>
            </a:extLst>
          </p:cNvPr>
          <p:cNvSpPr txBox="1">
            <a:spLocks/>
          </p:cNvSpPr>
          <p:nvPr/>
        </p:nvSpPr>
        <p:spPr>
          <a:xfrm>
            <a:off x="3679145" y="2046515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927100" indent="-914400">
              <a:spcBef>
                <a:spcPts val="100"/>
              </a:spcBef>
              <a:buAutoNum type="arabicParenR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</a:p>
          <a:p>
            <a:pPr marL="927100" indent="-914400">
              <a:spcBef>
                <a:spcPts val="100"/>
              </a:spcBef>
              <a:buAutoNum type="arabicParenR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Non-pulmonary sepsis</a:t>
            </a:r>
          </a:p>
          <a:p>
            <a:pPr marL="927100" indent="-914400">
              <a:spcBef>
                <a:spcPts val="100"/>
              </a:spcBef>
              <a:buAutoNum type="arabicParenR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Pancreatitis</a:t>
            </a:r>
          </a:p>
          <a:p>
            <a:pPr marL="927100" indent="-914400">
              <a:spcBef>
                <a:spcPts val="100"/>
              </a:spcBef>
              <a:buAutoNum type="arabicParenR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Aspiration</a:t>
            </a:r>
          </a:p>
          <a:p>
            <a:pPr marL="927100" indent="-914400">
              <a:spcBef>
                <a:spcPts val="100"/>
              </a:spcBef>
              <a:buAutoNum type="arabicParenR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</a:t>
            </a:r>
          </a:p>
          <a:p>
            <a:pPr marL="927100" indent="-914400">
              <a:spcBef>
                <a:spcPts val="100"/>
              </a:spcBef>
              <a:buAutoNum type="arabicParenR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Inhalation</a:t>
            </a:r>
          </a:p>
          <a:p>
            <a:pPr marL="927100" indent="-914400">
              <a:spcBef>
                <a:spcPts val="100"/>
              </a:spcBef>
              <a:buAutoNum type="arabicParenR"/>
            </a:pPr>
            <a:r>
              <a:rPr lang="en-US" sz="5500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A4049918-B9CC-6DE5-20EE-743B69B850C3}"/>
              </a:ext>
            </a:extLst>
          </p:cNvPr>
          <p:cNvSpPr txBox="1"/>
          <p:nvPr/>
        </p:nvSpPr>
        <p:spPr>
          <a:xfrm>
            <a:off x="990600" y="36957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72C8B0D7-266B-FB40-B9D5-A81FFA74F2DC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D0A00-FC35-29F3-4487-050E733C28ED}"/>
              </a:ext>
            </a:extLst>
          </p:cNvPr>
          <p:cNvSpPr txBox="1"/>
          <p:nvPr/>
        </p:nvSpPr>
        <p:spPr>
          <a:xfrm>
            <a:off x="2590800" y="8218464"/>
            <a:ext cx="13182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/>
              <a:t>Lung </a:t>
            </a:r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rotective Ventilation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B4DEF-AC4B-CDF6-6F4B-3143C998CE7E}"/>
              </a:ext>
            </a:extLst>
          </p:cNvPr>
          <p:cNvSpPr txBox="1"/>
          <p:nvPr/>
        </p:nvSpPr>
        <p:spPr>
          <a:xfrm>
            <a:off x="3505200" y="7098893"/>
            <a:ext cx="11277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roning</a:t>
            </a:r>
            <a:endParaRPr lang="en-US" sz="6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5F111-D7A9-94A8-0199-DEEDE7997785}"/>
              </a:ext>
            </a:extLst>
          </p:cNvPr>
          <p:cNvSpPr txBox="1"/>
          <p:nvPr/>
        </p:nvSpPr>
        <p:spPr>
          <a:xfrm>
            <a:off x="4114800" y="5979322"/>
            <a:ext cx="100965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rednisone (Dexamethasone)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91387-C983-E744-D0FB-4B2680DD2FE0}"/>
              </a:ext>
            </a:extLst>
          </p:cNvPr>
          <p:cNvSpPr txBox="1"/>
          <p:nvPr/>
        </p:nvSpPr>
        <p:spPr>
          <a:xfrm>
            <a:off x="5486400" y="4854528"/>
            <a:ext cx="76200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aralytics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2E26B-4D0A-6946-71C0-FD2813728498}"/>
              </a:ext>
            </a:extLst>
          </p:cNvPr>
          <p:cNvSpPr txBox="1"/>
          <p:nvPr/>
        </p:nvSpPr>
        <p:spPr>
          <a:xfrm>
            <a:off x="5943600" y="3695700"/>
            <a:ext cx="6705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DDF7A-2D58-E8DE-05F4-0320D67EBAF2}"/>
              </a:ext>
            </a:extLst>
          </p:cNvPr>
          <p:cNvSpPr txBox="1"/>
          <p:nvPr/>
        </p:nvSpPr>
        <p:spPr>
          <a:xfrm>
            <a:off x="6172200" y="2552700"/>
            <a:ext cx="6324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ulm</a:t>
            </a:r>
            <a:r>
              <a:rPr lang="en-US" sz="6500" dirty="0"/>
              <a:t> Vasodilators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0791A-57B0-524E-B2C4-B13FE26C0DBD}"/>
              </a:ext>
            </a:extLst>
          </p:cNvPr>
          <p:cNvSpPr txBox="1"/>
          <p:nvPr/>
        </p:nvSpPr>
        <p:spPr>
          <a:xfrm>
            <a:off x="6781800" y="1409700"/>
            <a:ext cx="5342965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/>
              <a:t>By</a:t>
            </a:r>
            <a:r>
              <a:rPr lang="en-US" sz="6500" dirty="0" err="1">
                <a:solidFill>
                  <a:srgbClr val="AB0520"/>
                </a:solidFill>
              </a:rPr>
              <a:t>P</a:t>
            </a:r>
            <a:r>
              <a:rPr lang="en-US" sz="6500" dirty="0" err="1"/>
              <a:t>ass</a:t>
            </a:r>
            <a:r>
              <a:rPr lang="en-US" sz="6500" dirty="0"/>
              <a:t> (ECMO)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71FD228-4643-10EB-7C07-36B360ED880E}"/>
              </a:ext>
            </a:extLst>
          </p:cNvPr>
          <p:cNvSpPr txBox="1">
            <a:spLocks/>
          </p:cNvSpPr>
          <p:nvPr/>
        </p:nvSpPr>
        <p:spPr>
          <a:xfrm>
            <a:off x="6858000" y="0"/>
            <a:ext cx="10263278" cy="1524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500" b="1" kern="0" dirty="0">
                <a:solidFill>
                  <a:srgbClr val="0C2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P’s of ARDS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CB0F2-06DD-7D9B-7C8C-E79C1393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">
            <a:extLst>
              <a:ext uri="{FF2B5EF4-FFF2-40B4-BE49-F238E27FC236}">
                <a16:creationId xmlns:a16="http://schemas.microsoft.com/office/drawing/2014/main" id="{0285F349-556A-2C60-3FFA-9861A068254A}"/>
              </a:ext>
            </a:extLst>
          </p:cNvPr>
          <p:cNvSpPr txBox="1"/>
          <p:nvPr/>
        </p:nvSpPr>
        <p:spPr>
          <a:xfrm>
            <a:off x="993768" y="3543301"/>
            <a:ext cx="246221" cy="5728166"/>
          </a:xfrm>
          <a:prstGeom prst="rect">
            <a:avLst/>
          </a:prstGeom>
        </p:spPr>
        <p:txBody>
          <a:bodyPr vert="vert270" wrap="square" lIns="0" tIns="889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rgbClr val="0C234A"/>
                </a:solidFill>
                <a:cs typeface="Calibri" panose="020F0502020204030204" pitchFamily="34" charset="0"/>
              </a:rPr>
              <a:t>THE UNIVERSITY OF ARIZONA</a:t>
            </a:r>
            <a:endParaRPr sz="16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200899-30B6-077B-0E07-B5491E56D98B}"/>
              </a:ext>
            </a:extLst>
          </p:cNvPr>
          <p:cNvSpPr txBox="1"/>
          <p:nvPr/>
        </p:nvSpPr>
        <p:spPr>
          <a:xfrm>
            <a:off x="2590800" y="8218464"/>
            <a:ext cx="131826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/>
              <a:t>Lung </a:t>
            </a:r>
            <a:r>
              <a:rPr lang="en-US" sz="6500" dirty="0">
                <a:solidFill>
                  <a:srgbClr val="AB0520"/>
                </a:solidFill>
              </a:rPr>
              <a:t>P</a:t>
            </a:r>
            <a:r>
              <a:rPr lang="en-US" sz="6500" dirty="0"/>
              <a:t>rotective Ventilation</a:t>
            </a:r>
          </a:p>
        </p:txBody>
      </p:sp>
    </p:spTree>
    <p:extLst>
      <p:ext uri="{BB962C8B-B14F-4D97-AF65-F5344CB8AC3E}">
        <p14:creationId xmlns:p14="http://schemas.microsoft.com/office/powerpoint/2010/main" val="3215584339"/>
      </p:ext>
    </p:extLst>
  </p:cSld>
  <p:clrMapOvr>
    <a:masterClrMapping/>
  </p:clrMapOvr>
</p:sld>
</file>

<file path=ppt/theme/theme1.xml><?xml version="1.0" encoding="utf-8"?>
<a:theme xmlns:a="http://schemas.openxmlformats.org/drawingml/2006/main" name="UArizona Profess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B04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rizona Professional" id="{00029ADC-C40C-E840-8C76-A830D4725332}" vid="{14B34F41-2AD1-0A45-8635-3C8C8776F7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UArizona Professional</Template>
  <TotalTime>15990</TotalTime>
  <Words>1880</Words>
  <Application>Microsoft Macintosh PowerPoint</Application>
  <PresentationFormat>Custom</PresentationFormat>
  <Paragraphs>242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UArizona Professional</vt:lpstr>
      <vt:lpstr>PowerPoint Presentation</vt:lpstr>
      <vt:lpstr>Acute Respiratory Distress Syndrome (ARDS)</vt:lpstr>
      <vt:lpstr>Acute Respiratory Distress Syndrome (ARDS)</vt:lpstr>
      <vt:lpstr>ARDS Severity, Berlin Criteria</vt:lpstr>
      <vt:lpstr>ARDS – A New Global Definition, 2023</vt:lpstr>
      <vt:lpstr>ARDS – A New Global Definition, 2023</vt:lpstr>
      <vt:lpstr>Common ARDS Causes</vt:lpstr>
      <vt:lpstr>PowerPoint Presentation</vt:lpstr>
      <vt:lpstr>PowerPoint Presentation</vt:lpstr>
      <vt:lpstr>Lung Protective Ventilation – ARMA / ARDSNET</vt:lpstr>
      <vt:lpstr>Lung Protective Ventilation – Driving Pressure</vt:lpstr>
      <vt:lpstr>Lung Protective Ventilation – Driving Pressure</vt:lpstr>
      <vt:lpstr>PowerPoint Presentation</vt:lpstr>
      <vt:lpstr>PowerPoint Presentation</vt:lpstr>
      <vt:lpstr>PowerPoint Presentation</vt:lpstr>
      <vt:lpstr>Proning – ProSeva Trial</vt:lpstr>
      <vt:lpstr>PowerPoint Presentation</vt:lpstr>
      <vt:lpstr>PowerPoint Presentation</vt:lpstr>
      <vt:lpstr>“Prednisone” aka Dex – DEXA-ARDS Trial</vt:lpstr>
      <vt:lpstr>Caveat – Prior studies suggested against steroids</vt:lpstr>
      <vt:lpstr>A reasonable framework for steroids in ARDS</vt:lpstr>
      <vt:lpstr>PowerPoint Presentation</vt:lpstr>
      <vt:lpstr>Paralytics – Improve compliance, use if needed</vt:lpstr>
      <vt:lpstr>PowerPoint Presentation</vt:lpstr>
      <vt:lpstr>“Pee” / Conservative Fluid Strategy – FACTT Trial (2006)</vt:lpstr>
      <vt:lpstr>PowerPoint Presentation</vt:lpstr>
      <vt:lpstr>PowerPoint Presentation</vt:lpstr>
      <vt:lpstr>Pulm Vasodilators – CHEST Guidelines </vt:lpstr>
      <vt:lpstr>PowerPoint Presentation</vt:lpstr>
      <vt:lpstr>ByPass - ECMO Candidacy for ARDS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 Meeting</dc:title>
  <cp:lastModifiedBy>Knox, Adam Michael - (adamknox)</cp:lastModifiedBy>
  <cp:revision>307</cp:revision>
  <dcterms:created xsi:type="dcterms:W3CDTF">2021-02-11T20:10:20Z</dcterms:created>
  <dcterms:modified xsi:type="dcterms:W3CDTF">2026-06-13T07:53:52Z</dcterms:modified>
</cp:coreProperties>
</file>